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445" r:id="rId5"/>
    <p:sldId id="444" r:id="rId6"/>
    <p:sldId id="451" r:id="rId7"/>
    <p:sldId id="449" r:id="rId8"/>
    <p:sldId id="450" r:id="rId9"/>
    <p:sldId id="446" r:id="rId10"/>
    <p:sldId id="447" r:id="rId11"/>
    <p:sldId id="448" r:id="rId12"/>
    <p:sldId id="44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mptool.org/" TargetMode="External"/><Relationship Id="rId13" Type="http://schemas.openxmlformats.org/officeDocument/2006/relationships/hyperlink" Target="https://www.jove.com/" TargetMode="External"/><Relationship Id="rId3" Type="http://schemas.openxmlformats.org/officeDocument/2006/relationships/hyperlink" Target="https://jcr.clarivate.com/jcr/home" TargetMode="External"/><Relationship Id="rId7" Type="http://schemas.openxmlformats.org/officeDocument/2006/relationships/hyperlink" Target="http://publons.com/" TargetMode="External"/><Relationship Id="rId12" Type="http://schemas.openxmlformats.org/officeDocument/2006/relationships/hyperlink" Target="https://www.researchgate.net/" TargetMode="External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aj.org/" TargetMode="External"/><Relationship Id="rId11" Type="http://schemas.openxmlformats.org/officeDocument/2006/relationships/hyperlink" Target="https://osf.io/" TargetMode="External"/><Relationship Id="rId5" Type="http://schemas.openxmlformats.org/officeDocument/2006/relationships/hyperlink" Target="https://v2.sherpa.ac.uk/romeo/" TargetMode="External"/><Relationship Id="rId10" Type="http://schemas.openxmlformats.org/officeDocument/2006/relationships/hyperlink" Target="https://datadryad.org/" TargetMode="External"/><Relationship Id="rId4" Type="http://schemas.openxmlformats.org/officeDocument/2006/relationships/hyperlink" Target="http://www2.cabells.com/" TargetMode="External"/><Relationship Id="rId9" Type="http://schemas.openxmlformats.org/officeDocument/2006/relationships/hyperlink" Target="https://www.re3data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6A20-99FF-4D3E-9ABC-B1B3E7BE3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6000" dirty="0"/>
              <a:t>Teaching Scientific Publishing Literacy as a Special Topics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395A0-7FC3-4038-8066-AF02BB97E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Kim Reycraft</a:t>
            </a:r>
          </a:p>
          <a:p>
            <a:r>
              <a:rPr lang="en-US" dirty="0"/>
              <a:t>STEM Librarian, Florida Gulf Coast University</a:t>
            </a:r>
          </a:p>
          <a:p>
            <a:r>
              <a:rPr lang="en-US" dirty="0"/>
              <a:t>2022 STEM Librarians South conference</a:t>
            </a:r>
          </a:p>
        </p:txBody>
      </p:sp>
    </p:spTree>
    <p:extLst>
      <p:ext uri="{BB962C8B-B14F-4D97-AF65-F5344CB8AC3E}">
        <p14:creationId xmlns:p14="http://schemas.microsoft.com/office/powerpoint/2010/main" val="368193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623B-AC3B-4ABC-86FB-06564934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have been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88AE-12AE-40D2-A045-04229FC62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enough work</a:t>
            </a:r>
          </a:p>
          <a:p>
            <a:r>
              <a:rPr lang="en-US" dirty="0"/>
              <a:t>Low-effort discussion posts</a:t>
            </a:r>
          </a:p>
          <a:p>
            <a:r>
              <a:rPr lang="en-US" dirty="0"/>
              <a:t>Confusion over leading a discussion</a:t>
            </a:r>
          </a:p>
          <a:p>
            <a:r>
              <a:rPr lang="en-US" dirty="0"/>
              <a:t>Overlap with content from other courses/professors</a:t>
            </a:r>
          </a:p>
          <a:p>
            <a:pPr lvl="1"/>
            <a:r>
              <a:rPr lang="en-US" dirty="0"/>
              <a:t>Ethics in scientific publishing</a:t>
            </a:r>
          </a:p>
          <a:p>
            <a:pPr lvl="1"/>
            <a:r>
              <a:rPr lang="en-US" dirty="0"/>
              <a:t>Submitting a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9A7C-882C-49C7-8A83-475B821F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D3667-25EF-4C02-956E-DC379A47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“Should be a required course for all graduate students doing research, and perhaps for undergraduates interested in research.”</a:t>
            </a:r>
          </a:p>
          <a:p>
            <a:r>
              <a:rPr lang="en-US" dirty="0"/>
              <a:t>Disappointment with in-person-only format</a:t>
            </a:r>
          </a:p>
          <a:p>
            <a:r>
              <a:rPr lang="en-US" dirty="0"/>
              <a:t>Overall, all were satisfied or highly satisfied</a:t>
            </a:r>
          </a:p>
        </p:txBody>
      </p:sp>
    </p:spTree>
    <p:extLst>
      <p:ext uri="{BB962C8B-B14F-4D97-AF65-F5344CB8AC3E}">
        <p14:creationId xmlns:p14="http://schemas.microsoft.com/office/powerpoint/2010/main" val="206034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F356-7BA6-4889-A324-C2E503E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7FB8-96E6-48A3-A636-D7266AF3A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teaching for Environmental Science MS program</a:t>
            </a:r>
          </a:p>
          <a:p>
            <a:r>
              <a:rPr lang="en-US" dirty="0"/>
              <a:t>Pitched to Biology MS program</a:t>
            </a:r>
          </a:p>
          <a:p>
            <a:pPr lvl="1"/>
            <a:r>
              <a:rPr lang="en-US" dirty="0"/>
              <a:t>Also required a 1-credit Seminar course</a:t>
            </a:r>
          </a:p>
          <a:p>
            <a:r>
              <a:rPr lang="en-US" dirty="0"/>
              <a:t>Masters’ in Engineering and Mathematics</a:t>
            </a:r>
          </a:p>
          <a:p>
            <a:pPr lvl="1"/>
            <a:r>
              <a:rPr lang="en-US" dirty="0"/>
              <a:t>Share curriculum and/or create a workshop</a:t>
            </a:r>
          </a:p>
          <a:p>
            <a:r>
              <a:rPr lang="en-US" dirty="0"/>
              <a:t>Assessment and IRB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6952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F8D9-C0F3-41D7-A326-EB38B62E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2107-23F3-40D2-882B-B35FF217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on relationships</a:t>
            </a:r>
          </a:p>
          <a:p>
            <a:r>
              <a:rPr lang="en-US" dirty="0"/>
              <a:t>Be specific</a:t>
            </a:r>
          </a:p>
          <a:p>
            <a:pPr lvl="1"/>
            <a:r>
              <a:rPr lang="en-US" dirty="0"/>
              <a:t>What will students learn? What problem will it solve?</a:t>
            </a:r>
          </a:p>
          <a:p>
            <a:r>
              <a:rPr lang="en-US" dirty="0"/>
              <a:t>Share course materials </a:t>
            </a:r>
          </a:p>
          <a:p>
            <a:pPr lvl="1"/>
            <a:r>
              <a:rPr lang="en-US" dirty="0"/>
              <a:t>Invite them to course in the CMS</a:t>
            </a:r>
          </a:p>
          <a:p>
            <a:r>
              <a:rPr lang="en-US" dirty="0"/>
              <a:t>Be persistent</a:t>
            </a:r>
          </a:p>
          <a:p>
            <a:pPr lvl="1"/>
            <a:r>
              <a:rPr lang="en-US" dirty="0"/>
              <a:t>People are very busy. A polite reminder or second ask will not offend.</a:t>
            </a:r>
          </a:p>
          <a:p>
            <a:pPr marL="400050"/>
            <a:r>
              <a:rPr lang="en-US" dirty="0"/>
              <a:t>Be flexible</a:t>
            </a:r>
          </a:p>
          <a:p>
            <a:pPr marL="400050"/>
            <a:r>
              <a:rPr lang="en-US" dirty="0"/>
              <a:t>Take a chance!</a:t>
            </a:r>
          </a:p>
        </p:txBody>
      </p:sp>
    </p:spTree>
    <p:extLst>
      <p:ext uri="{BB962C8B-B14F-4D97-AF65-F5344CB8AC3E}">
        <p14:creationId xmlns:p14="http://schemas.microsoft.com/office/powerpoint/2010/main" val="119682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4E72-47B2-4102-87E9-908D59DE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8D877-7664-4555-AAB4-EED53DF0B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2021 – Presentation on Open Access publishing and Data Sharing for 1-credit Special Topics graduate course, Global Change Biology in the MS Environmental Science program</a:t>
            </a:r>
          </a:p>
          <a:p>
            <a:r>
              <a:rPr lang="en-US" dirty="0">
                <a:solidFill>
                  <a:srgbClr val="92D050"/>
                </a:solidFill>
              </a:rPr>
              <a:t>“It seems like graduate students are expected to have a working knowledge of these issues without receiving any formal training.”</a:t>
            </a:r>
          </a:p>
        </p:txBody>
      </p:sp>
    </p:spTree>
    <p:extLst>
      <p:ext uri="{BB962C8B-B14F-4D97-AF65-F5344CB8AC3E}">
        <p14:creationId xmlns:p14="http://schemas.microsoft.com/office/powerpoint/2010/main" val="166093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5F3A-757F-4C72-B950-BEA2A42D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“One Shot” to a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8FC8-CD8D-4B8B-89FD-43DD02B45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required courses and/or electives requires planning and approvals</a:t>
            </a:r>
          </a:p>
          <a:p>
            <a:pPr lvl="1"/>
            <a:r>
              <a:rPr lang="en-US" dirty="0"/>
              <a:t>Reluctance to add more required courses for degree completion</a:t>
            </a:r>
          </a:p>
          <a:p>
            <a:pPr lvl="1"/>
            <a:r>
              <a:rPr lang="en-US" dirty="0"/>
              <a:t>Curriculum committees, university administration, etc.</a:t>
            </a:r>
          </a:p>
          <a:p>
            <a:r>
              <a:rPr lang="en-US" dirty="0"/>
              <a:t>One-credit Special/Current Topics courses are more flexible</a:t>
            </a:r>
          </a:p>
          <a:p>
            <a:r>
              <a:rPr lang="en-US" dirty="0"/>
              <a:t>Required for M.S. in Environmental Science </a:t>
            </a:r>
          </a:p>
          <a:p>
            <a:r>
              <a:rPr lang="en-US" dirty="0"/>
              <a:t>Pitching the course</a:t>
            </a:r>
          </a:p>
          <a:p>
            <a:pPr lvl="1"/>
            <a:r>
              <a:rPr lang="en-US" dirty="0"/>
              <a:t>Relationships with department chairs key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6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ADF6-FE09-4509-8AE7-E5CF8930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21CC8-FCDF-4289-BE69-5AFA5A2A3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7"/>
            <a:ext cx="4718648" cy="4195481"/>
          </a:xfrm>
        </p:spPr>
        <p:txBody>
          <a:bodyPr/>
          <a:lstStyle/>
          <a:p>
            <a:r>
              <a:rPr lang="en-US" dirty="0"/>
              <a:t>Weekly readings and resources</a:t>
            </a:r>
          </a:p>
          <a:p>
            <a:r>
              <a:rPr lang="en-US" dirty="0"/>
              <a:t>Required discussion board posts</a:t>
            </a:r>
          </a:p>
          <a:p>
            <a:r>
              <a:rPr lang="en-US" dirty="0"/>
              <a:t>Student-led discussion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B2DE05-2D4F-42EA-AEBF-10A786910CFF}"/>
              </a:ext>
            </a:extLst>
          </p:cNvPr>
          <p:cNvSpPr txBox="1">
            <a:spLocks/>
          </p:cNvSpPr>
          <p:nvPr/>
        </p:nvSpPr>
        <p:spPr>
          <a:xfrm>
            <a:off x="5813572" y="763398"/>
            <a:ext cx="4718648" cy="5728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Scientific publications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Literature reviews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Submitting a paper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Evaluating journals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Peer review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Dealing with decision letters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Measuring research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Author’s rights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access publishing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Avoiding predatory journals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Research data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Researcher profiles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Issue, controversies and ethics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of scientific publishing</a:t>
            </a:r>
          </a:p>
        </p:txBody>
      </p:sp>
    </p:spTree>
    <p:extLst>
      <p:ext uri="{BB962C8B-B14F-4D97-AF65-F5344CB8AC3E}">
        <p14:creationId xmlns:p14="http://schemas.microsoft.com/office/powerpoint/2010/main" val="24715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85208D-2BE5-49DE-884A-1D9D697D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740" y="77305"/>
            <a:ext cx="6772319" cy="670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78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FC0D-5478-4BDC-88DD-0A13D36FD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11507-2D00-4162-B032-34C851C0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4" y="92279"/>
            <a:ext cx="10017339" cy="667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77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EB59-8A8A-432D-9ACA-0EF75D48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855E-454E-4F04-B796-E6470340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required texts.</a:t>
            </a:r>
          </a:p>
          <a:p>
            <a:r>
              <a:rPr lang="en-US" dirty="0"/>
              <a:t>Variety of library-licensed book chapters, articles and websites.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8C440-B851-44DA-8AB3-87F9FC4F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69" y="3355596"/>
            <a:ext cx="2265234" cy="329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50E5B4-3B06-4195-8B3D-D5C46764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536" y="3352644"/>
            <a:ext cx="2265235" cy="329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87AD8-0DB3-4DB8-95F8-638D353C6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004" y="3352644"/>
            <a:ext cx="2676525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FC33E-AB6F-4703-8D95-5963C2439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898" y="4602197"/>
            <a:ext cx="3377280" cy="144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99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4204-2E66-463C-9D14-82CD5A0E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E514-B137-4EBD-AD75-175C2EC8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Zotero</a:t>
            </a:r>
            <a:endParaRPr lang="en-US" dirty="0"/>
          </a:p>
          <a:p>
            <a:r>
              <a:rPr lang="en-US" dirty="0">
                <a:hlinkClick r:id="rId3"/>
              </a:rPr>
              <a:t>Journal Citation Reports</a:t>
            </a:r>
            <a:endParaRPr lang="en-US" dirty="0"/>
          </a:p>
          <a:p>
            <a:r>
              <a:rPr lang="en-US" dirty="0">
                <a:hlinkClick r:id="rId4"/>
              </a:rPr>
              <a:t>Cabell’s Journalytics and Predatory Reports</a:t>
            </a:r>
            <a:endParaRPr lang="en-US" dirty="0"/>
          </a:p>
          <a:p>
            <a:r>
              <a:rPr lang="en-US" dirty="0">
                <a:hlinkClick r:id="rId5"/>
              </a:rPr>
              <a:t>Sherpa Romeo Database</a:t>
            </a:r>
            <a:endParaRPr lang="en-US" dirty="0"/>
          </a:p>
          <a:p>
            <a:r>
              <a:rPr lang="en-US" dirty="0">
                <a:hlinkClick r:id="rId6"/>
              </a:rPr>
              <a:t>Directory of Open Access Journals</a:t>
            </a:r>
            <a:endParaRPr lang="en-US" dirty="0"/>
          </a:p>
          <a:p>
            <a:r>
              <a:rPr lang="en-US" dirty="0">
                <a:hlinkClick r:id="rId7"/>
              </a:rPr>
              <a:t>Publons</a:t>
            </a:r>
            <a:endParaRPr lang="en-US" dirty="0"/>
          </a:p>
          <a:p>
            <a:r>
              <a:rPr lang="en-US" dirty="0">
                <a:hlinkClick r:id="rId8"/>
              </a:rPr>
              <a:t>DMPTool</a:t>
            </a:r>
            <a:endParaRPr lang="en-US" dirty="0"/>
          </a:p>
          <a:p>
            <a:r>
              <a:rPr lang="en-US" dirty="0">
                <a:hlinkClick r:id="rId9"/>
              </a:rPr>
              <a:t>Re3data.org</a:t>
            </a:r>
            <a:endParaRPr lang="en-US" dirty="0"/>
          </a:p>
          <a:p>
            <a:r>
              <a:rPr lang="en-US" dirty="0">
                <a:hlinkClick r:id="rId10"/>
              </a:rPr>
              <a:t>Dryad Data Repository</a:t>
            </a:r>
            <a:endParaRPr lang="en-US" dirty="0"/>
          </a:p>
          <a:p>
            <a:r>
              <a:rPr lang="en-US" dirty="0">
                <a:hlinkClick r:id="rId11"/>
              </a:rPr>
              <a:t>Open Science Framework</a:t>
            </a:r>
            <a:endParaRPr lang="en-US" dirty="0"/>
          </a:p>
          <a:p>
            <a:r>
              <a:rPr lang="en-US" dirty="0">
                <a:hlinkClick r:id="rId12"/>
              </a:rPr>
              <a:t>ResearchGate</a:t>
            </a:r>
            <a:endParaRPr lang="en-US" dirty="0"/>
          </a:p>
          <a:p>
            <a:r>
              <a:rPr lang="en-US" dirty="0">
                <a:hlinkClick r:id="rId13"/>
              </a:rPr>
              <a:t>Journal of Visualized Experiments (JoVE)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6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F717-3615-42CD-9B4E-480C825E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D8E6-1526-47C2-BF2F-2F5A8E13E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very engaged, collaborative and respectful</a:t>
            </a:r>
          </a:p>
          <a:p>
            <a:r>
              <a:rPr lang="en-US" dirty="0"/>
              <a:t>Content on point</a:t>
            </a:r>
          </a:p>
          <a:p>
            <a:pPr lvl="1"/>
            <a:r>
              <a:rPr lang="en-US" dirty="0"/>
              <a:t>12/15 seats filled</a:t>
            </a:r>
          </a:p>
          <a:p>
            <a:pPr lvl="1"/>
            <a:r>
              <a:rPr lang="en-US" dirty="0"/>
              <a:t>Discussed student scholarship</a:t>
            </a:r>
          </a:p>
          <a:p>
            <a:r>
              <a:rPr lang="en-US" dirty="0"/>
              <a:t>Favorite readings and discussions:</a:t>
            </a:r>
          </a:p>
          <a:p>
            <a:pPr lvl="1"/>
            <a:r>
              <a:rPr lang="en-US" dirty="0"/>
              <a:t>Author’s rights</a:t>
            </a:r>
          </a:p>
          <a:p>
            <a:pPr lvl="1"/>
            <a:r>
              <a:rPr lang="en-US" dirty="0"/>
              <a:t>Avoiding predatory journals</a:t>
            </a:r>
          </a:p>
          <a:p>
            <a:pPr lvl="1"/>
            <a:r>
              <a:rPr lang="en-US" dirty="0"/>
              <a:t>Researcher profiles</a:t>
            </a:r>
          </a:p>
          <a:p>
            <a:pPr lvl="1"/>
            <a:r>
              <a:rPr lang="en-US" dirty="0"/>
              <a:t>Future of scientific publishing</a:t>
            </a:r>
          </a:p>
        </p:txBody>
      </p:sp>
    </p:spTree>
    <p:extLst>
      <p:ext uri="{BB962C8B-B14F-4D97-AF65-F5344CB8AC3E}">
        <p14:creationId xmlns:p14="http://schemas.microsoft.com/office/powerpoint/2010/main" val="1385836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435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Teaching Scientific Publishing Literacy as a Special Topics Course</vt:lpstr>
      <vt:lpstr>Background</vt:lpstr>
      <vt:lpstr>From a “One Shot” to a Course </vt:lpstr>
      <vt:lpstr>The Course</vt:lpstr>
      <vt:lpstr>PowerPoint Presentation</vt:lpstr>
      <vt:lpstr>PowerPoint Presentation</vt:lpstr>
      <vt:lpstr>Readings</vt:lpstr>
      <vt:lpstr>Resources</vt:lpstr>
      <vt:lpstr>What went well?</vt:lpstr>
      <vt:lpstr>What could have been better?</vt:lpstr>
      <vt:lpstr>Student Feedback</vt:lpstr>
      <vt:lpstr>Next Steps</vt:lpstr>
      <vt:lpstr>My Advice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on an Agriculture Systematic Review as a Mentee Librarian</dc:title>
  <dc:creator>Reycraft, Kimberly</dc:creator>
  <cp:lastModifiedBy>Reycraft, Kimberly</cp:lastModifiedBy>
  <cp:revision>15</cp:revision>
  <dcterms:created xsi:type="dcterms:W3CDTF">2022-07-18T18:01:53Z</dcterms:created>
  <dcterms:modified xsi:type="dcterms:W3CDTF">2022-07-22T19:47:21Z</dcterms:modified>
</cp:coreProperties>
</file>