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5143500" cx="9144000"/>
  <p:notesSz cx="6858000" cy="9144000"/>
  <p:embeddedFontLst>
    <p:embeddedFont>
      <p:font typeface="Raleway"/>
      <p:regular r:id="rId24"/>
      <p:bold r:id="rId25"/>
      <p:italic r:id="rId26"/>
      <p:boldItalic r:id="rId27"/>
    </p:embeddedFont>
    <p:embeddedFont>
      <p:font typeface="Source Sans Pro"/>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Raleway-regular.fntdata"/><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Raleway-italic.fntdata"/><Relationship Id="rId25" Type="http://schemas.openxmlformats.org/officeDocument/2006/relationships/font" Target="fonts/Raleway-bold.fntdata"/><Relationship Id="rId28" Type="http://schemas.openxmlformats.org/officeDocument/2006/relationships/font" Target="fonts/SourceSansPro-regular.fntdata"/><Relationship Id="rId27" Type="http://schemas.openxmlformats.org/officeDocument/2006/relationships/font" Target="fonts/Raleway-bold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SourceSansPro-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SourceSansPro-boldItalic.fntdata"/><Relationship Id="rId30" Type="http://schemas.openxmlformats.org/officeDocument/2006/relationships/font" Target="fonts/SourceSansPro-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 name="Shape 54"/>
        <p:cNvGrpSpPr/>
        <p:nvPr/>
      </p:nvGrpSpPr>
      <p:grpSpPr>
        <a:xfrm>
          <a:off x="0" y="0"/>
          <a:ext cx="0" cy="0"/>
          <a:chOff x="0" y="0"/>
          <a:chExt cx="0" cy="0"/>
        </a:xfrm>
      </p:grpSpPr>
      <p:sp>
        <p:nvSpPr>
          <p:cNvPr id="55" name="Google Shape;55;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6" name="Google Shape;56;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My name is Michelle Leonard. I am an engineering librarian at NC State University as well as an alum of NC State University’s College of Engineering. I am joined in this presentation by my librarian colleague, Kristy Borda, who provides research support to engineering and several other STEM disciplines at our university. We work in the renowned James B. Hunt Library on NC State University’s Centennial Campus.</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Thank you to the conference planners for inviting us to share information about a pilot project that we began working on in the fall of 2020 to support our goal of helping undergraduate researchers develop information research skills.</a:t>
            </a:r>
            <a:endParaRPr>
              <a:solidFill>
                <a:schemeClr val="dk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e68704d784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e68704d784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 of yesterday, we’ve had 29 students complete the modules and earn their certificate of completion. Out of the 29, 27 of those were done this summer. To us, that’s an indication that the modules are gaining momentum in usage and perhaps are a particularly good fit for summer researchers.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e318d4ef22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e318d4ef22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wanted to share some of the feedback that we received from faculty after sharing these modules out with them. We’ve pulled a couple of quotes here. Feedback was overall very positive, and faculty expressed appreciation at having these tutorials available to share with students at any time. A few went further and wanted to implement the module as a requirement for student researchers.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last quote on this page, from Dr. Ranji Ranjithan, made us rethink how we were marketing this resource. Although we went into this project with the goal of supporting undergraduate researchers specifically, the information need extended to graduate students as well. Consequently, we stripped the website of any language that referred to undergraduates specifically and expanded the scope to early career STEM researchers in general.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e3e50b806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e3e50b806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Feedback from students has been gathered mostly through our final assessment of the module, which along with assessing their learning also asks them for some qualitative feedback. And by tying the qualitative assessment to the quiz that they were required to complete to get their certificate, rather than having it be an optional </a:t>
            </a:r>
            <a:r>
              <a:rPr lang="en"/>
              <a:t>survey</a:t>
            </a:r>
            <a:r>
              <a:rPr lang="en"/>
              <a:t>, we have a 100% response rate. We have four questions for them: </a:t>
            </a:r>
            <a:endParaRPr/>
          </a:p>
          <a:p>
            <a:pPr indent="-298450" lvl="0" marL="457200" rtl="0" algn="l">
              <a:spcBef>
                <a:spcPts val="0"/>
              </a:spcBef>
              <a:spcAft>
                <a:spcPts val="0"/>
              </a:spcAft>
              <a:buSzPts val="1100"/>
              <a:buChar char="●"/>
            </a:pPr>
            <a:r>
              <a:rPr lang="en" sz="1000">
                <a:solidFill>
                  <a:schemeClr val="dk1"/>
                </a:solidFill>
              </a:rPr>
              <a:t>What was your biggest takeaway that will help you with your research and career opportunities?</a:t>
            </a:r>
            <a:endParaRPr sz="1000">
              <a:solidFill>
                <a:schemeClr val="dk1"/>
              </a:solidFill>
            </a:endParaRPr>
          </a:p>
          <a:p>
            <a:pPr indent="-292100" lvl="0" marL="457200" rtl="0" algn="l">
              <a:spcBef>
                <a:spcPts val="0"/>
              </a:spcBef>
              <a:spcAft>
                <a:spcPts val="0"/>
              </a:spcAft>
              <a:buClr>
                <a:schemeClr val="dk1"/>
              </a:buClr>
              <a:buSzPts val="1000"/>
              <a:buChar char="●"/>
            </a:pPr>
            <a:r>
              <a:rPr lang="en" sz="1000">
                <a:solidFill>
                  <a:schemeClr val="dk1"/>
                </a:solidFill>
              </a:rPr>
              <a:t>How could this workshop be improved? Are there any other skills / resources that you would like to have seen mentioned?</a:t>
            </a:r>
            <a:endParaRPr sz="1000">
              <a:solidFill>
                <a:schemeClr val="dk1"/>
              </a:solidFill>
            </a:endParaRPr>
          </a:p>
          <a:p>
            <a:pPr indent="-292100" lvl="0" marL="457200" rtl="0" algn="l">
              <a:spcBef>
                <a:spcPts val="0"/>
              </a:spcBef>
              <a:spcAft>
                <a:spcPts val="0"/>
              </a:spcAft>
              <a:buClr>
                <a:schemeClr val="dk1"/>
              </a:buClr>
              <a:buSzPts val="1000"/>
              <a:buChar char="●"/>
            </a:pPr>
            <a:r>
              <a:rPr lang="en" sz="1000">
                <a:solidFill>
                  <a:schemeClr val="dk1"/>
                </a:solidFill>
              </a:rPr>
              <a:t>Do you have any additional comments?</a:t>
            </a:r>
            <a:endParaRPr sz="1000">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rPr lang="en"/>
              <a:t>Based on their responses, students had a generally positive reaction to the modules. When asked to rank the workshop overall on a scale from one to five, our average was 4.3.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Some of the most commonly mentioned takeaways included learning about citation managers, constructing search strings to use in databases, and any information that we provided about writing literature reviews. There were also a lot of mentions about generally knowing more about library resources after </a:t>
            </a:r>
            <a:r>
              <a:rPr lang="en"/>
              <a:t>having completed the modules, which you can see represented on this slide. A lot of students expressed that they hadn’t known about our resources prior to this, and they were excited to dig in more.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also asked how the workshop could be improved. Some of the common comments included broadening the scope of modules beyond engineering, and wanting more information on various parts -- some students wanted more information in the modules about Zotero, some wanted more on specific databases, and one of the most repeated comments was wanting more depth on the data &amp; visualization portions. We’ll talk in a bit about how we’re responding to that feedback.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e318d4ef22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e318d4ef22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Even though we’re still in what we consider our pilot phase, we’ve had a lot of uptake of the modules among faculty. REU programs in several departments are requiring the completion of our modules already. And beyond the departments listed on this slide, more are sharing these resources with their students informally -- we’ve only listed the ones requiring it. We think that a large part of the warm reception to this was </a:t>
            </a:r>
            <a:r>
              <a:rPr lang="en"/>
              <a:t>because</a:t>
            </a:r>
            <a:r>
              <a:rPr lang="en"/>
              <a:t> of the listening tour that we conducted -- it was a great way to build relationships and to get faculty buy-in for the modules before they even existed.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We’ve also had partnerships in unexpected places -- the Director of Academic &amp; Engineering Writing Support with the graduate school reached out to us about including our modules as a way for students to earn credit towards their Writing Certificates. Through their program students take qualifying workshops to earn credit towards a Writing Certificate. The students expressed that they needed more asynchronous, remote options so that they can work towards this certificate in a way that fits their schedule, so the Director reached out to us after seeing the modules publicized through the library.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feel good about the partnerships that have been created so far, and we anticipate that as the modules evolve, we’ll continue to see uptake from STEM departments.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e318d4ef22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e318d4ef22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While we’re still in the pilot phase, we’ve been making improvements to the platform over this summer and are preparing to have the more polished, finalized version launched in fall 2021.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Planned improvements include adding videos for specific databases, such as knovel, along with adding video tutorials for the data &amp; visualization sections.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We’re also doing a couple of things to give a more personal touch to the platform, such as recording 2 minute “Meet Your Instructor” videos and adding a padlet where participants can tell us a little bit about </a:t>
            </a:r>
            <a:r>
              <a:rPr lang="en"/>
              <a:t>themselves</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Finally, we want to improve accessibility. Ideally the modules would have been built with accessibility baked in from the beginning, but we were new to creating these sorts of digital learning objects, so we’re going back now and brushing things up. We </a:t>
            </a:r>
            <a:r>
              <a:rPr lang="en"/>
              <a:t>already</a:t>
            </a:r>
            <a:r>
              <a:rPr lang="en"/>
              <a:t> had all of the videos captioned but we needed to do things like adding transcripts in certain parts and providing handouts so that participants have something to refer back to.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e3e50b8068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e3e50b8068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terms of our future plans for these modules, as mentioned we are going to move out of the pilot phase and into a full launch in the fall of 2021, once our revisions are complete.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also hope that these modules remain responsive to the changing needs of students. We don’t want this to be a static resource that gets out of date quickly, especially considering how heavily it is </a:t>
            </a:r>
            <a:r>
              <a:rPr lang="en"/>
              <a:t>already</a:t>
            </a:r>
            <a:r>
              <a:rPr lang="en"/>
              <a:t> being implemented, so we’re </a:t>
            </a:r>
            <a:r>
              <a:rPr lang="en"/>
              <a:t>committed</a:t>
            </a:r>
            <a:r>
              <a:rPr lang="en"/>
              <a:t> to maintaining it and re-recording videos or </a:t>
            </a:r>
            <a:r>
              <a:rPr lang="en"/>
              <a:t>changing</a:t>
            </a:r>
            <a:r>
              <a:rPr lang="en"/>
              <a:t> content as-needed.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also want to </a:t>
            </a:r>
            <a:r>
              <a:rPr lang="en"/>
              <a:t>continuously</a:t>
            </a:r>
            <a:r>
              <a:rPr lang="en"/>
              <a:t> be assessing the </a:t>
            </a:r>
            <a:r>
              <a:rPr lang="en"/>
              <a:t>content</a:t>
            </a:r>
            <a:r>
              <a:rPr lang="en"/>
              <a:t>. We included a lot of comprehension checks in the modules as well as pre- and post- knowledge checks, so we hope to dig into those numbers and see where students are </a:t>
            </a:r>
            <a:r>
              <a:rPr lang="en"/>
              <a:t>struggling</a:t>
            </a:r>
            <a:r>
              <a:rPr lang="en"/>
              <a:t> on the quizzes, what areas there might be less improvement in between starting &amp; finishing the modules, and iterate on our materials based on that data.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 also think that as the modules are implemented into different programs, we’ll have more informal opportunities to assess the modules. An example of the way that they were implemented into the Biotechnology summer REU program, which asked </a:t>
            </a:r>
            <a:r>
              <a:rPr lang="en"/>
              <a:t>students</a:t>
            </a:r>
            <a:r>
              <a:rPr lang="en"/>
              <a:t> some </a:t>
            </a:r>
            <a:r>
              <a:rPr lang="en"/>
              <a:t>reflective</a:t>
            </a:r>
            <a:r>
              <a:rPr lang="en"/>
              <a:t> prompts in the course’s moodle site. (Moodle being NC State’s chosen LMS).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e318d4ef22_0_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e318d4ef22_0_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e318d4ef22_0_1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e318d4ef22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ea137517c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ea137517c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e318d4ef22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e318d4ef22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little about our university: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North Carolina State University is a leading public research university in Raleigh, NC that supports over 36,000 undergraduates and graduates across a wide range of disciplines..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university is considered to be a powerhouse in science, technology, </a:t>
            </a:r>
            <a:r>
              <a:rPr lang="en"/>
              <a:t>engineering, and mathematics research and education.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As part of our portfolio of high impact practices, faculty and researchers across our campuses provide research opportunities for undergraduate students. These opportunities are particularly beneficial to ensure that our undergraduates are well-prepared to jump into careers or to pursue research interest in graduate school after graduation.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These REU (or research experiences for undergraduates) happen all year round at our university. Undergraduates beginning research appointments as early as the first semester of their freshman year.</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When we approached this project, Kristy and I wanted to support students developing the information research skills that are so important to their laboratory research. Also, with us both being new in our roles as librarians supporting the college of engineering, we wanted to develop relationships with our engineering faculty.</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e318d4ef22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e318d4ef22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After brainstorming ways to make connections during the pandemic, when the opportunity to casually bump into faculty members was basically zero, we came up with the idea to start a listening tour. We contacted </a:t>
            </a:r>
            <a:r>
              <a:rPr lang="en"/>
              <a:t>faculty</a:t>
            </a:r>
            <a:r>
              <a:rPr lang="en"/>
              <a:t> members involved in undergraduate research across all engineering disciplines as well as many of the directors of undergraduate programs in engineering. We conducted this listening tour through whatever method was easiest for the faculty members. Some participated in Zoom appointments with us, some replied to our emails, and some filled in survey questions on a Google form.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There was tremendous interest in our proposal to support undergraduates developing information skills. One thing we wanted to point out is that this was a particularly important time. We were in the middle of the pandemic. Limited research was actually being performed on campus. Faculty members were still eager for undergraduates to make the most of their research opportunities, but much of their research had shifted out of the laboratories and into the information landscape. We seized upon this opportunity and the overwhelming interest. Kristy and I began excitedly making plans for how to best address the needs of undergraduate researchers that faculty members had shared with us.</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e3fa7ed437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e3fa7ed437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When we analyzed the input from our faculty stakeholders, we noted there was a range of interest but there were some common requests.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Faculty </a:t>
            </a:r>
            <a:r>
              <a:rPr lang="en"/>
              <a:t>members</a:t>
            </a:r>
            <a:r>
              <a:rPr lang="en"/>
              <a:t> wanted students to be more familiar with all the resources and spaces in our libraries</a:t>
            </a:r>
            <a:endParaRPr/>
          </a:p>
          <a:p>
            <a:pPr indent="0" lvl="0" marL="0" rtl="0" algn="l">
              <a:spcBef>
                <a:spcPts val="0"/>
              </a:spcBef>
              <a:spcAft>
                <a:spcPts val="0"/>
              </a:spcAft>
              <a:buNone/>
            </a:pPr>
            <a:r>
              <a:rPr lang="en"/>
              <a:t>They wanted them to become confident and  independent in finding reliable engineering information sources,</a:t>
            </a:r>
            <a:endParaRPr/>
          </a:p>
          <a:p>
            <a:pPr indent="0" lvl="0" marL="0" rtl="0" algn="l">
              <a:spcBef>
                <a:spcPts val="0"/>
              </a:spcBef>
              <a:spcAft>
                <a:spcPts val="0"/>
              </a:spcAft>
              <a:buNone/>
            </a:pPr>
            <a:r>
              <a:rPr lang="en"/>
              <a:t>To become familiar with literature searching as a process in both understanding the scope of engineering </a:t>
            </a:r>
            <a:r>
              <a:rPr lang="en"/>
              <a:t>literature</a:t>
            </a:r>
            <a:r>
              <a:rPr lang="en"/>
              <a:t> on their topic and learning how to synthesize that information to make their laboratory experience richer. They also noted that students needed to </a:t>
            </a:r>
            <a:r>
              <a:rPr lang="en"/>
              <a:t>understand</a:t>
            </a:r>
            <a:r>
              <a:rPr lang="en"/>
              <a:t> the </a:t>
            </a:r>
            <a:r>
              <a:rPr lang="en"/>
              <a:t>importance</a:t>
            </a:r>
            <a:r>
              <a:rPr lang="en"/>
              <a:t> of proper citations as new members of the scholarly community. </a:t>
            </a:r>
            <a:endParaRPr/>
          </a:p>
          <a:p>
            <a:pPr indent="0" lvl="0" marL="0" rtl="0" algn="l">
              <a:spcBef>
                <a:spcPts val="0"/>
              </a:spcBef>
              <a:spcAft>
                <a:spcPts val="0"/>
              </a:spcAft>
              <a:buNone/>
            </a:pPr>
            <a:r>
              <a:rPr lang="en"/>
              <a:t>Finally, there was strong interest in supporting students developing good data literacy and visualization skills.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had our work cut out for us. Making </a:t>
            </a:r>
            <a:r>
              <a:rPr lang="en"/>
              <a:t>time</a:t>
            </a:r>
            <a:r>
              <a:rPr lang="en"/>
              <a:t> to teach all these skills to all of the undergraduate students who needed instruction was not possible, especially since students were starting this research at various times.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quickly decided-  tour best method for reaching as many students as possible was to develop asynchronous instruction in the form of videos and infographics to support student research skills development.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knew that we wanted these resources to be in arranged in a way that told a story about their journey to becoming part of the scholarly community through </a:t>
            </a:r>
            <a:r>
              <a:rPr lang="en"/>
              <a:t>their</a:t>
            </a:r>
            <a:r>
              <a:rPr lang="en"/>
              <a:t> information research activity.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also wanted them to be accessible at all times.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And we wanted the resources to be open to everyone.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Since NC State University is a Google campus, we decided the best way for us was to create a Google site.</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e318d4ef22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e318d4ef22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decided on six main themes for our work. </a:t>
            </a:r>
            <a:endParaRPr/>
          </a:p>
          <a:p>
            <a:pPr indent="0" lvl="0" marL="0" rtl="0" algn="l">
              <a:spcBef>
                <a:spcPts val="0"/>
              </a:spcBef>
              <a:spcAft>
                <a:spcPts val="0"/>
              </a:spcAft>
              <a:buNone/>
            </a:pPr>
            <a:r>
              <a:rPr lang="en"/>
              <a:t>Themes that encompassed what we had heard on the listening tour and our own </a:t>
            </a:r>
            <a:r>
              <a:rPr lang="en"/>
              <a:t>experiences</a:t>
            </a:r>
            <a:r>
              <a:rPr lang="en"/>
              <a:t> in working with researchers.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sections for our website became</a:t>
            </a:r>
            <a:endParaRPr/>
          </a:p>
          <a:p>
            <a:pPr indent="0" lvl="0" marL="0" rtl="0" algn="l">
              <a:spcBef>
                <a:spcPts val="0"/>
              </a:spcBef>
              <a:spcAft>
                <a:spcPts val="0"/>
              </a:spcAft>
              <a:buNone/>
            </a:pPr>
            <a:r>
              <a:rPr lang="en"/>
              <a:t>An introduction to our libraries resources</a:t>
            </a:r>
            <a:endParaRPr/>
          </a:p>
          <a:p>
            <a:pPr indent="0" lvl="0" marL="0" rtl="0" algn="l">
              <a:spcBef>
                <a:spcPts val="0"/>
              </a:spcBef>
              <a:spcAft>
                <a:spcPts val="0"/>
              </a:spcAft>
              <a:buNone/>
            </a:pPr>
            <a:r>
              <a:rPr lang="en"/>
              <a:t>how to search for literature</a:t>
            </a:r>
            <a:endParaRPr/>
          </a:p>
          <a:p>
            <a:pPr indent="0" lvl="0" marL="0" rtl="0" algn="l">
              <a:spcBef>
                <a:spcPts val="0"/>
              </a:spcBef>
              <a:spcAft>
                <a:spcPts val="0"/>
              </a:spcAft>
              <a:buNone/>
            </a:pPr>
            <a:r>
              <a:rPr lang="en"/>
              <a:t>tthe process of becoming a member of the scholarly community</a:t>
            </a:r>
            <a:endParaRPr/>
          </a:p>
          <a:p>
            <a:pPr indent="0" lvl="0" marL="0" rtl="0" algn="l">
              <a:spcBef>
                <a:spcPts val="0"/>
              </a:spcBef>
              <a:spcAft>
                <a:spcPts val="0"/>
              </a:spcAft>
              <a:buNone/>
            </a:pPr>
            <a:r>
              <a:rPr lang="en"/>
              <a:t>scientific communication</a:t>
            </a:r>
            <a:endParaRPr/>
          </a:p>
          <a:p>
            <a:pPr indent="0" lvl="0" marL="0" rtl="0" algn="l">
              <a:spcBef>
                <a:spcPts val="0"/>
              </a:spcBef>
              <a:spcAft>
                <a:spcPts val="0"/>
              </a:spcAft>
              <a:buNone/>
            </a:pPr>
            <a:r>
              <a:rPr lang="en"/>
              <a:t>patents and standards</a:t>
            </a:r>
            <a:endParaRPr/>
          </a:p>
          <a:p>
            <a:pPr indent="0" lvl="0" marL="0" rtl="0" algn="l">
              <a:spcBef>
                <a:spcPts val="0"/>
              </a:spcBef>
              <a:spcAft>
                <a:spcPts val="0"/>
              </a:spcAft>
              <a:buNone/>
            </a:pPr>
            <a:r>
              <a:rPr lang="en"/>
              <a:t>and data and visualization. </a:t>
            </a:r>
            <a:endParaRPr/>
          </a:p>
          <a:p>
            <a:pPr indent="0" lvl="0" marL="0" rtl="0" algn="l">
              <a:spcBef>
                <a:spcPts val="0"/>
              </a:spcBef>
              <a:spcAft>
                <a:spcPts val="0"/>
              </a:spcAft>
              <a:buNone/>
            </a:pPr>
            <a:r>
              <a:rPr lang="en"/>
              <a:t>We believe that these themes encompass most of the information that is needed for new researchers to be career and research-ready engineers.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Within each of the six sections, </a:t>
            </a:r>
            <a:r>
              <a:rPr lang="en"/>
              <a:t>researchers interact with </a:t>
            </a:r>
            <a:r>
              <a:rPr lang="en"/>
              <a:t>instructional materials and assessments for a </a:t>
            </a:r>
            <a:r>
              <a:rPr lang="en"/>
              <a:t>variety</a:t>
            </a:r>
            <a:r>
              <a:rPr lang="en"/>
              <a:t> of subtopics related to the theme. </a:t>
            </a:r>
            <a:endParaRPr/>
          </a:p>
          <a:p>
            <a:pPr indent="0" lvl="0" marL="0" rtl="0" algn="l">
              <a:spcBef>
                <a:spcPts val="0"/>
              </a:spcBef>
              <a:spcAft>
                <a:spcPts val="0"/>
              </a:spcAft>
              <a:buNone/>
            </a:pPr>
            <a:r>
              <a:rPr lang="en"/>
              <a:t>The assessments are designed both to help us verify that the instructional materials are helping students achieve the learning objectives and to provide additional guided instruction.</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e3fa7ed437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e3fa7ed437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Our website can be used in two different modes.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For mode 1) It is designed as a series of learning modules that begins with a knowledge assessment, has the six sections we already described with various scaffolds such as videos, link, and infographics. At the end, there is a final knowledge check and assessment of the skills included in all the modules. In this mode students complete all six modules to make sure they have all the skills they need to be research ready.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a:t>
            </a:r>
            <a:r>
              <a:rPr lang="en"/>
              <a:t>second</a:t>
            </a:r>
            <a:r>
              <a:rPr lang="en"/>
              <a:t> way we use this resource is as a reference scaffold. We also share links to this resource when we teach student researchers. In the videos, we are able to cover many topics much more in depth than we can in a 1 to 2 hour session with their </a:t>
            </a:r>
            <a:r>
              <a:rPr lang="en"/>
              <a:t>research</a:t>
            </a:r>
            <a:r>
              <a:rPr lang="en"/>
              <a:t> group. So in addition to students using the website modules as a vehicle to learn about information research topics, they can use it for specific brush up or deeper learning on skills that are important to them at the time they need them. This ability to use on demand is one of the features that we think makes our website a very important tool for students.</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e442e73f5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e442e73f5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 is a screenshot of part of of part two in our series of learning modules. In searching for literature, students learn about the different types of engineering literature</a:t>
            </a:r>
            <a:endParaRPr/>
          </a:p>
          <a:p>
            <a:pPr indent="0" lvl="0" marL="0" rtl="0" algn="l">
              <a:spcBef>
                <a:spcPts val="0"/>
              </a:spcBef>
              <a:spcAft>
                <a:spcPts val="0"/>
              </a:spcAft>
              <a:buNone/>
            </a:pPr>
            <a:r>
              <a:rPr lang="en"/>
              <a:t>They learn about developing a search</a:t>
            </a:r>
            <a:endParaRPr/>
          </a:p>
          <a:p>
            <a:pPr indent="0" lvl="0" marL="0" rtl="0" algn="l">
              <a:spcBef>
                <a:spcPts val="0"/>
              </a:spcBef>
              <a:spcAft>
                <a:spcPts val="0"/>
              </a:spcAft>
              <a:buNone/>
            </a:pPr>
            <a:r>
              <a:rPr lang="en"/>
              <a:t>They learn about the different types of engineering databases</a:t>
            </a:r>
            <a:endParaRPr/>
          </a:p>
          <a:p>
            <a:pPr indent="0" lvl="0" marL="0" rtl="0" algn="l">
              <a:spcBef>
                <a:spcPts val="0"/>
              </a:spcBef>
              <a:spcAft>
                <a:spcPts val="0"/>
              </a:spcAft>
              <a:buNone/>
            </a:pPr>
            <a:r>
              <a:rPr lang="en"/>
              <a:t>And they get tips on using databases </a:t>
            </a:r>
            <a:r>
              <a:rPr lang="en"/>
              <a:t>effectively</a:t>
            </a:r>
            <a:r>
              <a:rPr lang="en"/>
              <a: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also have additional content on ways to use Google Scholar in this unit.</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e442e73f5a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e442e73f5a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Here’s another glimpse of the types of material we cover in a unit. This section is for Becoming a member of the scholarly community.</a:t>
            </a:r>
            <a:endParaRPr/>
          </a:p>
          <a:p>
            <a:pPr indent="0" lvl="0" marL="0" rtl="0" algn="l">
              <a:spcBef>
                <a:spcPts val="0"/>
              </a:spcBef>
              <a:spcAft>
                <a:spcPts val="0"/>
              </a:spcAft>
              <a:buNone/>
            </a:pPr>
            <a:r>
              <a:rPr lang="en"/>
              <a:t>In this section we talk about</a:t>
            </a:r>
            <a:endParaRPr/>
          </a:p>
          <a:p>
            <a:pPr indent="0" lvl="0" marL="0" rtl="0" algn="l">
              <a:spcBef>
                <a:spcPts val="0"/>
              </a:spcBef>
              <a:spcAft>
                <a:spcPts val="0"/>
              </a:spcAft>
              <a:buNone/>
            </a:pPr>
            <a:r>
              <a:rPr lang="en"/>
              <a:t>How to avoid plagiarism</a:t>
            </a:r>
            <a:endParaRPr/>
          </a:p>
          <a:p>
            <a:pPr indent="0" lvl="0" marL="0" rtl="0" algn="l">
              <a:spcBef>
                <a:spcPts val="0"/>
              </a:spcBef>
              <a:spcAft>
                <a:spcPts val="0"/>
              </a:spcAft>
              <a:buNone/>
            </a:pPr>
            <a:r>
              <a:rPr lang="en"/>
              <a:t>Citation management</a:t>
            </a:r>
            <a:endParaRPr/>
          </a:p>
          <a:p>
            <a:pPr indent="0" lvl="0" marL="0" rtl="0" algn="l">
              <a:spcBef>
                <a:spcPts val="0"/>
              </a:spcBef>
              <a:spcAft>
                <a:spcPts val="0"/>
              </a:spcAft>
              <a:buNone/>
            </a:pPr>
            <a:r>
              <a:rPr lang="en"/>
              <a:t>And we introduce students to setting up an ORCiD identifier.</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e3fa7ed437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e3fa7ed437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Several of our faculty departments wanted to make completion of our information research modules mandatory for their researchers. Students who complete our final assessment are issued a certificate of completion that they can share with their advisor or PI.</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All in all, it takes 4-6 hours to complete the entire module series.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Kristy and I put the entire website together including developing and creating all the asynchronous instruction resources in just three months. We did this because it was very important to several of our faculty members to have this website ready for student researchers at the beginning of Spring 2021.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were well aware that our pilot would not be perfect, so we have asked for and received feedback to help us decide what the </a:t>
            </a:r>
            <a:r>
              <a:rPr lang="en"/>
              <a:t>next</a:t>
            </a:r>
            <a:r>
              <a:rPr lang="en"/>
              <a:t> steps should be for this project. We are really please that the website has been widely used and endorsed by our engineering community. Kristy’s going to talk about some of that feedback and what’s next.</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80700" y="2651100"/>
            <a:ext cx="8982600" cy="2411700"/>
          </a:xfrm>
          <a:prstGeom prst="rect">
            <a:avLst/>
          </a:prstGeom>
          <a:solidFill>
            <a:srgbClr val="99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txBox="1"/>
          <p:nvPr>
            <p:ph type="ctrTitle"/>
          </p:nvPr>
        </p:nvSpPr>
        <p:spPr>
          <a:xfrm>
            <a:off x="485875" y="264475"/>
            <a:ext cx="8183700" cy="1473600"/>
          </a:xfrm>
          <a:prstGeom prst="rect">
            <a:avLst/>
          </a:prstGeom>
        </p:spPr>
        <p:txBody>
          <a:bodyPr anchorCtr="0" anchor="b" bIns="91425" lIns="91425" spcFirstLastPara="1" rIns="91425" wrap="square" tIns="91425">
            <a:norm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p:txBody>
      </p:sp>
      <p:sp>
        <p:nvSpPr>
          <p:cNvPr id="12" name="Google Shape;12;p2"/>
          <p:cNvSpPr txBox="1"/>
          <p:nvPr>
            <p:ph idx="1" type="subTitle"/>
          </p:nvPr>
        </p:nvSpPr>
        <p:spPr>
          <a:xfrm>
            <a:off x="485875" y="1738075"/>
            <a:ext cx="8183700" cy="8610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2400"/>
              <a:buNone/>
              <a:defRPr sz="2400"/>
            </a:lvl1pPr>
            <a:lvl2pPr lvl="1">
              <a:lnSpc>
                <a:spcPct val="100000"/>
              </a:lnSpc>
              <a:spcBef>
                <a:spcPts val="0"/>
              </a:spcBef>
              <a:spcAft>
                <a:spcPts val="0"/>
              </a:spcAft>
              <a:buSzPts val="2400"/>
              <a:buNone/>
              <a:defRPr sz="2400"/>
            </a:lvl2pPr>
            <a:lvl3pPr lvl="2">
              <a:lnSpc>
                <a:spcPct val="100000"/>
              </a:lnSpc>
              <a:spcBef>
                <a:spcPts val="0"/>
              </a:spcBef>
              <a:spcAft>
                <a:spcPts val="0"/>
              </a:spcAft>
              <a:buSzPts val="2400"/>
              <a:buNone/>
              <a:defRPr sz="2400"/>
            </a:lvl3pPr>
            <a:lvl4pPr lvl="3">
              <a:lnSpc>
                <a:spcPct val="100000"/>
              </a:lnSpc>
              <a:spcBef>
                <a:spcPts val="0"/>
              </a:spcBef>
              <a:spcAft>
                <a:spcPts val="0"/>
              </a:spcAft>
              <a:buSzPts val="2400"/>
              <a:buNone/>
              <a:defRPr sz="2400"/>
            </a:lvl4pPr>
            <a:lvl5pPr lvl="4">
              <a:lnSpc>
                <a:spcPct val="100000"/>
              </a:lnSpc>
              <a:spcBef>
                <a:spcPts val="0"/>
              </a:spcBef>
              <a:spcAft>
                <a:spcPts val="0"/>
              </a:spcAft>
              <a:buSzPts val="2400"/>
              <a:buNone/>
              <a:defRPr sz="2400"/>
            </a:lvl5pPr>
            <a:lvl6pPr lvl="5">
              <a:lnSpc>
                <a:spcPct val="100000"/>
              </a:lnSpc>
              <a:spcBef>
                <a:spcPts val="0"/>
              </a:spcBef>
              <a:spcAft>
                <a:spcPts val="0"/>
              </a:spcAft>
              <a:buSzPts val="2400"/>
              <a:buNone/>
              <a:defRPr sz="2400"/>
            </a:lvl6pPr>
            <a:lvl7pPr lvl="6">
              <a:lnSpc>
                <a:spcPct val="100000"/>
              </a:lnSpc>
              <a:spcBef>
                <a:spcPts val="0"/>
              </a:spcBef>
              <a:spcAft>
                <a:spcPts val="0"/>
              </a:spcAft>
              <a:buSzPts val="2400"/>
              <a:buNone/>
              <a:defRPr sz="2400"/>
            </a:lvl7pPr>
            <a:lvl8pPr lvl="7">
              <a:lnSpc>
                <a:spcPct val="100000"/>
              </a:lnSpc>
              <a:spcBef>
                <a:spcPts val="0"/>
              </a:spcBef>
              <a:spcAft>
                <a:spcPts val="0"/>
              </a:spcAft>
              <a:buSzPts val="2400"/>
              <a:buNone/>
              <a:defRPr sz="2400"/>
            </a:lvl8pPr>
            <a:lvl9pPr lvl="8">
              <a:lnSpc>
                <a:spcPct val="100000"/>
              </a:lnSpc>
              <a:spcBef>
                <a:spcPts val="0"/>
              </a:spcBef>
              <a:spcAft>
                <a:spcPts val="0"/>
              </a:spcAft>
              <a:buSzPts val="2400"/>
              <a:buNone/>
              <a:defRPr sz="2400"/>
            </a:lvl9pPr>
          </a:lstStyle>
          <a:p/>
        </p:txBody>
      </p:sp>
      <p:sp>
        <p:nvSpPr>
          <p:cNvPr id="13" name="Google Shape;13;p2"/>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7" name="Shape 47"/>
        <p:cNvGrpSpPr/>
        <p:nvPr/>
      </p:nvGrpSpPr>
      <p:grpSpPr>
        <a:xfrm>
          <a:off x="0" y="0"/>
          <a:ext cx="0" cy="0"/>
          <a:chOff x="0" y="0"/>
          <a:chExt cx="0" cy="0"/>
        </a:xfrm>
      </p:grpSpPr>
      <p:sp>
        <p:nvSpPr>
          <p:cNvPr id="48" name="Google Shape;48;p11"/>
          <p:cNvSpPr/>
          <p:nvPr/>
        </p:nvSpPr>
        <p:spPr>
          <a:xfrm>
            <a:off x="80700" y="2651100"/>
            <a:ext cx="8982600" cy="2411700"/>
          </a:xfrm>
          <a:prstGeom prst="rect">
            <a:avLst/>
          </a:prstGeom>
          <a:solidFill>
            <a:srgbClr val="99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 name="Google Shape;49;p11"/>
          <p:cNvSpPr txBox="1"/>
          <p:nvPr>
            <p:ph hasCustomPrompt="1" type="title"/>
          </p:nvPr>
        </p:nvSpPr>
        <p:spPr>
          <a:xfrm>
            <a:off x="311700" y="743001"/>
            <a:ext cx="8520600" cy="20064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Font typeface="Source Sans Pro"/>
              <a:buNone/>
              <a:defRPr sz="12000">
                <a:latin typeface="Source Sans Pro"/>
                <a:ea typeface="Source Sans Pro"/>
                <a:cs typeface="Source Sans Pro"/>
                <a:sym typeface="Source Sans Pro"/>
              </a:defRPr>
            </a:lvl1pPr>
            <a:lvl2pPr lvl="1" algn="ctr">
              <a:spcBef>
                <a:spcPts val="0"/>
              </a:spcBef>
              <a:spcAft>
                <a:spcPts val="0"/>
              </a:spcAft>
              <a:buSzPts val="12000"/>
              <a:buFont typeface="Source Sans Pro"/>
              <a:buNone/>
              <a:defRPr sz="12000">
                <a:latin typeface="Source Sans Pro"/>
                <a:ea typeface="Source Sans Pro"/>
                <a:cs typeface="Source Sans Pro"/>
                <a:sym typeface="Source Sans Pro"/>
              </a:defRPr>
            </a:lvl2pPr>
            <a:lvl3pPr lvl="2" algn="ctr">
              <a:spcBef>
                <a:spcPts val="0"/>
              </a:spcBef>
              <a:spcAft>
                <a:spcPts val="0"/>
              </a:spcAft>
              <a:buSzPts val="12000"/>
              <a:buFont typeface="Source Sans Pro"/>
              <a:buNone/>
              <a:defRPr sz="12000">
                <a:latin typeface="Source Sans Pro"/>
                <a:ea typeface="Source Sans Pro"/>
                <a:cs typeface="Source Sans Pro"/>
                <a:sym typeface="Source Sans Pro"/>
              </a:defRPr>
            </a:lvl3pPr>
            <a:lvl4pPr lvl="3" algn="ctr">
              <a:spcBef>
                <a:spcPts val="0"/>
              </a:spcBef>
              <a:spcAft>
                <a:spcPts val="0"/>
              </a:spcAft>
              <a:buSzPts val="12000"/>
              <a:buFont typeface="Source Sans Pro"/>
              <a:buNone/>
              <a:defRPr sz="12000">
                <a:latin typeface="Source Sans Pro"/>
                <a:ea typeface="Source Sans Pro"/>
                <a:cs typeface="Source Sans Pro"/>
                <a:sym typeface="Source Sans Pro"/>
              </a:defRPr>
            </a:lvl4pPr>
            <a:lvl5pPr lvl="4" algn="ctr">
              <a:spcBef>
                <a:spcPts val="0"/>
              </a:spcBef>
              <a:spcAft>
                <a:spcPts val="0"/>
              </a:spcAft>
              <a:buSzPts val="12000"/>
              <a:buFont typeface="Source Sans Pro"/>
              <a:buNone/>
              <a:defRPr sz="12000">
                <a:latin typeface="Source Sans Pro"/>
                <a:ea typeface="Source Sans Pro"/>
                <a:cs typeface="Source Sans Pro"/>
                <a:sym typeface="Source Sans Pro"/>
              </a:defRPr>
            </a:lvl5pPr>
            <a:lvl6pPr lvl="5" algn="ctr">
              <a:spcBef>
                <a:spcPts val="0"/>
              </a:spcBef>
              <a:spcAft>
                <a:spcPts val="0"/>
              </a:spcAft>
              <a:buSzPts val="12000"/>
              <a:buFont typeface="Source Sans Pro"/>
              <a:buNone/>
              <a:defRPr sz="12000">
                <a:latin typeface="Source Sans Pro"/>
                <a:ea typeface="Source Sans Pro"/>
                <a:cs typeface="Source Sans Pro"/>
                <a:sym typeface="Source Sans Pro"/>
              </a:defRPr>
            </a:lvl6pPr>
            <a:lvl7pPr lvl="6" algn="ctr">
              <a:spcBef>
                <a:spcPts val="0"/>
              </a:spcBef>
              <a:spcAft>
                <a:spcPts val="0"/>
              </a:spcAft>
              <a:buSzPts val="12000"/>
              <a:buFont typeface="Source Sans Pro"/>
              <a:buNone/>
              <a:defRPr sz="12000">
                <a:latin typeface="Source Sans Pro"/>
                <a:ea typeface="Source Sans Pro"/>
                <a:cs typeface="Source Sans Pro"/>
                <a:sym typeface="Source Sans Pro"/>
              </a:defRPr>
            </a:lvl7pPr>
            <a:lvl8pPr lvl="7" algn="ctr">
              <a:spcBef>
                <a:spcPts val="0"/>
              </a:spcBef>
              <a:spcAft>
                <a:spcPts val="0"/>
              </a:spcAft>
              <a:buSzPts val="12000"/>
              <a:buFont typeface="Source Sans Pro"/>
              <a:buNone/>
              <a:defRPr sz="12000">
                <a:latin typeface="Source Sans Pro"/>
                <a:ea typeface="Source Sans Pro"/>
                <a:cs typeface="Source Sans Pro"/>
                <a:sym typeface="Source Sans Pro"/>
              </a:defRPr>
            </a:lvl8pPr>
            <a:lvl9pPr lvl="8" algn="ctr">
              <a:spcBef>
                <a:spcPts val="0"/>
              </a:spcBef>
              <a:spcAft>
                <a:spcPts val="0"/>
              </a:spcAft>
              <a:buSzPts val="12000"/>
              <a:buFont typeface="Source Sans Pro"/>
              <a:buNone/>
              <a:defRPr sz="12000">
                <a:latin typeface="Source Sans Pro"/>
                <a:ea typeface="Source Sans Pro"/>
                <a:cs typeface="Source Sans Pro"/>
                <a:sym typeface="Source Sans Pro"/>
              </a:defRPr>
            </a:lvl9pPr>
          </a:lstStyle>
          <a:p>
            <a:r>
              <a:t>xx%</a:t>
            </a:r>
          </a:p>
        </p:txBody>
      </p:sp>
      <p:sp>
        <p:nvSpPr>
          <p:cNvPr id="50" name="Google Shape;50;p11"/>
          <p:cNvSpPr txBox="1"/>
          <p:nvPr>
            <p:ph idx="1" type="body"/>
          </p:nvPr>
        </p:nvSpPr>
        <p:spPr>
          <a:xfrm>
            <a:off x="311700" y="2845182"/>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Clr>
                <a:schemeClr val="lt1"/>
              </a:buClr>
              <a:buSzPts val="1800"/>
              <a:buChar char="●"/>
              <a:defRPr>
                <a:solidFill>
                  <a:schemeClr val="lt1"/>
                </a:solidFill>
              </a:defRPr>
            </a:lvl1pPr>
            <a:lvl2pPr indent="-317500" lvl="1" marL="914400" algn="ctr">
              <a:spcBef>
                <a:spcPts val="0"/>
              </a:spcBef>
              <a:spcAft>
                <a:spcPts val="0"/>
              </a:spcAft>
              <a:buClr>
                <a:schemeClr val="lt1"/>
              </a:buClr>
              <a:buSzPts val="1400"/>
              <a:buChar char="○"/>
              <a:defRPr>
                <a:solidFill>
                  <a:schemeClr val="lt1"/>
                </a:solidFill>
              </a:defRPr>
            </a:lvl2pPr>
            <a:lvl3pPr indent="-317500" lvl="2" marL="1371600" algn="ctr">
              <a:spcBef>
                <a:spcPts val="0"/>
              </a:spcBef>
              <a:spcAft>
                <a:spcPts val="0"/>
              </a:spcAft>
              <a:buClr>
                <a:schemeClr val="lt1"/>
              </a:buClr>
              <a:buSzPts val="1400"/>
              <a:buChar char="■"/>
              <a:defRPr>
                <a:solidFill>
                  <a:schemeClr val="lt1"/>
                </a:solidFill>
              </a:defRPr>
            </a:lvl3pPr>
            <a:lvl4pPr indent="-317500" lvl="3" marL="1828800" algn="ctr">
              <a:spcBef>
                <a:spcPts val="0"/>
              </a:spcBef>
              <a:spcAft>
                <a:spcPts val="0"/>
              </a:spcAft>
              <a:buClr>
                <a:schemeClr val="lt1"/>
              </a:buClr>
              <a:buSzPts val="1400"/>
              <a:buChar char="●"/>
              <a:defRPr>
                <a:solidFill>
                  <a:schemeClr val="lt1"/>
                </a:solidFill>
              </a:defRPr>
            </a:lvl4pPr>
            <a:lvl5pPr indent="-317500" lvl="4" marL="2286000" algn="ctr">
              <a:spcBef>
                <a:spcPts val="0"/>
              </a:spcBef>
              <a:spcAft>
                <a:spcPts val="0"/>
              </a:spcAft>
              <a:buClr>
                <a:schemeClr val="lt1"/>
              </a:buClr>
              <a:buSzPts val="1400"/>
              <a:buChar char="○"/>
              <a:defRPr>
                <a:solidFill>
                  <a:schemeClr val="lt1"/>
                </a:solidFill>
              </a:defRPr>
            </a:lvl5pPr>
            <a:lvl6pPr indent="-317500" lvl="5" marL="2743200" algn="ctr">
              <a:spcBef>
                <a:spcPts val="0"/>
              </a:spcBef>
              <a:spcAft>
                <a:spcPts val="0"/>
              </a:spcAft>
              <a:buClr>
                <a:schemeClr val="lt1"/>
              </a:buClr>
              <a:buSzPts val="1400"/>
              <a:buChar char="■"/>
              <a:defRPr>
                <a:solidFill>
                  <a:schemeClr val="lt1"/>
                </a:solidFill>
              </a:defRPr>
            </a:lvl6pPr>
            <a:lvl7pPr indent="-317500" lvl="6" marL="3200400" algn="ctr">
              <a:spcBef>
                <a:spcPts val="0"/>
              </a:spcBef>
              <a:spcAft>
                <a:spcPts val="0"/>
              </a:spcAft>
              <a:buClr>
                <a:schemeClr val="lt1"/>
              </a:buClr>
              <a:buSzPts val="1400"/>
              <a:buChar char="●"/>
              <a:defRPr>
                <a:solidFill>
                  <a:schemeClr val="lt1"/>
                </a:solidFill>
              </a:defRPr>
            </a:lvl7pPr>
            <a:lvl8pPr indent="-317500" lvl="7" marL="3657600" algn="ctr">
              <a:spcBef>
                <a:spcPts val="0"/>
              </a:spcBef>
              <a:spcAft>
                <a:spcPts val="0"/>
              </a:spcAft>
              <a:buClr>
                <a:schemeClr val="lt1"/>
              </a:buClr>
              <a:buSzPts val="1400"/>
              <a:buChar char="○"/>
              <a:defRPr>
                <a:solidFill>
                  <a:schemeClr val="lt1"/>
                </a:solidFill>
              </a:defRPr>
            </a:lvl8pPr>
            <a:lvl9pPr indent="-317500" lvl="8" marL="4114800" algn="ctr">
              <a:spcBef>
                <a:spcPts val="0"/>
              </a:spcBef>
              <a:spcAft>
                <a:spcPts val="0"/>
              </a:spcAft>
              <a:buClr>
                <a:schemeClr val="lt1"/>
              </a:buClr>
              <a:buSzPts val="1400"/>
              <a:buChar char="■"/>
              <a:defRPr>
                <a:solidFill>
                  <a:schemeClr val="lt1"/>
                </a:solidFill>
              </a:defRPr>
            </a:lvl9pPr>
          </a:lstStyle>
          <a:p/>
        </p:txBody>
      </p:sp>
      <p:sp>
        <p:nvSpPr>
          <p:cNvPr id="51" name="Google Shape;51;p11"/>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2" name="Shape 52"/>
        <p:cNvGrpSpPr/>
        <p:nvPr/>
      </p:nvGrpSpPr>
      <p:grpSpPr>
        <a:xfrm>
          <a:off x="0" y="0"/>
          <a:ext cx="0" cy="0"/>
          <a:chOff x="0" y="0"/>
          <a:chExt cx="0" cy="0"/>
        </a:xfrm>
      </p:grpSpPr>
      <p:sp>
        <p:nvSpPr>
          <p:cNvPr id="53" name="Google Shape;53;p12"/>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4" name="Shape 14"/>
        <p:cNvGrpSpPr/>
        <p:nvPr/>
      </p:nvGrpSpPr>
      <p:grpSpPr>
        <a:xfrm>
          <a:off x="0" y="0"/>
          <a:ext cx="0" cy="0"/>
          <a:chOff x="0" y="0"/>
          <a:chExt cx="0" cy="0"/>
        </a:xfrm>
      </p:grpSpPr>
      <p:sp>
        <p:nvSpPr>
          <p:cNvPr id="15" name="Google Shape;15;p3"/>
          <p:cNvSpPr/>
          <p:nvPr/>
        </p:nvSpPr>
        <p:spPr>
          <a:xfrm>
            <a:off x="80700" y="2651100"/>
            <a:ext cx="8982600" cy="2411700"/>
          </a:xfrm>
          <a:prstGeom prst="rect">
            <a:avLst/>
          </a:prstGeom>
          <a:solidFill>
            <a:srgbClr val="99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3"/>
          <p:cNvSpPr txBox="1"/>
          <p:nvPr>
            <p:ph type="title"/>
          </p:nvPr>
        </p:nvSpPr>
        <p:spPr>
          <a:xfrm>
            <a:off x="485875" y="1714500"/>
            <a:ext cx="8183700" cy="785700"/>
          </a:xfrm>
          <a:prstGeom prst="rect">
            <a:avLst/>
          </a:prstGeom>
        </p:spPr>
        <p:txBody>
          <a:bodyPr anchorCtr="0" anchor="b" bIns="91425" lIns="91425" spcFirstLastPara="1" rIns="91425" wrap="square" tIns="91425">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17" name="Google Shape;17;p3"/>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4"/>
          <p:cNvSpPr txBox="1"/>
          <p:nvPr>
            <p:ph type="title"/>
          </p:nvPr>
        </p:nvSpPr>
        <p:spPr>
          <a:xfrm>
            <a:off x="311700" y="445025"/>
            <a:ext cx="8520600" cy="6234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0" name="Google Shape;20;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1" name="Google Shape;21;p4"/>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2" name="Shape 22"/>
        <p:cNvGrpSpPr/>
        <p:nvPr/>
      </p:nvGrpSpPr>
      <p:grpSpPr>
        <a:xfrm>
          <a:off x="0" y="0"/>
          <a:ext cx="0" cy="0"/>
          <a:chOff x="0" y="0"/>
          <a:chExt cx="0" cy="0"/>
        </a:xfrm>
      </p:grpSpPr>
      <p:sp>
        <p:nvSpPr>
          <p:cNvPr id="23" name="Google Shape;23;p5"/>
          <p:cNvSpPr txBox="1"/>
          <p:nvPr>
            <p:ph type="title"/>
          </p:nvPr>
        </p:nvSpPr>
        <p:spPr>
          <a:xfrm>
            <a:off x="311700" y="445025"/>
            <a:ext cx="8520600" cy="6234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4" name="Google Shape;24;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5" name="Google Shape;25;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6" name="Google Shape;26;p5"/>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7" name="Shape 27"/>
        <p:cNvGrpSpPr/>
        <p:nvPr/>
      </p:nvGrpSpPr>
      <p:grpSpPr>
        <a:xfrm>
          <a:off x="0" y="0"/>
          <a:ext cx="0" cy="0"/>
          <a:chOff x="0" y="0"/>
          <a:chExt cx="0" cy="0"/>
        </a:xfrm>
      </p:grpSpPr>
      <p:sp>
        <p:nvSpPr>
          <p:cNvPr id="28" name="Google Shape;28;p6"/>
          <p:cNvSpPr txBox="1"/>
          <p:nvPr>
            <p:ph type="title"/>
          </p:nvPr>
        </p:nvSpPr>
        <p:spPr>
          <a:xfrm>
            <a:off x="311700" y="445025"/>
            <a:ext cx="8520600" cy="6234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9" name="Google Shape;29;p6"/>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0" name="Shape 30"/>
        <p:cNvGrpSpPr/>
        <p:nvPr/>
      </p:nvGrpSpPr>
      <p:grpSpPr>
        <a:xfrm>
          <a:off x="0" y="0"/>
          <a:ext cx="0" cy="0"/>
          <a:chOff x="0" y="0"/>
          <a:chExt cx="0" cy="0"/>
        </a:xfrm>
      </p:grpSpPr>
      <p:sp>
        <p:nvSpPr>
          <p:cNvPr id="31" name="Google Shape;31;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2" name="Google Shape;32;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7"/>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rgbClr val="990000"/>
        </a:solidFill>
      </p:bgPr>
    </p:bg>
    <p:spTree>
      <p:nvGrpSpPr>
        <p:cNvPr id="34" name="Shape 34"/>
        <p:cNvGrpSpPr/>
        <p:nvPr/>
      </p:nvGrpSpPr>
      <p:grpSpPr>
        <a:xfrm>
          <a:off x="0" y="0"/>
          <a:ext cx="0" cy="0"/>
          <a:chOff x="0" y="0"/>
          <a:chExt cx="0" cy="0"/>
        </a:xfrm>
      </p:grpSpPr>
      <p:sp>
        <p:nvSpPr>
          <p:cNvPr id="35" name="Google Shape;35;p8"/>
          <p:cNvSpPr txBox="1"/>
          <p:nvPr>
            <p:ph type="title"/>
          </p:nvPr>
        </p:nvSpPr>
        <p:spPr>
          <a:xfrm>
            <a:off x="490250" y="526350"/>
            <a:ext cx="5604000" cy="4090800"/>
          </a:xfrm>
          <a:prstGeom prst="rect">
            <a:avLst/>
          </a:prstGeom>
          <a:solidFill>
            <a:srgbClr val="990000"/>
          </a:solidFill>
        </p:spPr>
        <p:txBody>
          <a:bodyPr anchorCtr="0" anchor="ctr"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36" name="Google Shape;36;p8"/>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7" name="Shape 37"/>
        <p:cNvGrpSpPr/>
        <p:nvPr/>
      </p:nvGrpSpPr>
      <p:grpSpPr>
        <a:xfrm>
          <a:off x="0" y="0"/>
          <a:ext cx="0" cy="0"/>
          <a:chOff x="0" y="0"/>
          <a:chExt cx="0" cy="0"/>
        </a:xfrm>
      </p:grpSpPr>
      <p:sp>
        <p:nvSpPr>
          <p:cNvPr id="38" name="Google Shape;38;p9"/>
          <p:cNvSpPr/>
          <p:nvPr/>
        </p:nvSpPr>
        <p:spPr>
          <a:xfrm>
            <a:off x="4636800" y="80700"/>
            <a:ext cx="4426500" cy="4982100"/>
          </a:xfrm>
          <a:prstGeom prst="rect">
            <a:avLst/>
          </a:prstGeom>
          <a:solidFill>
            <a:srgbClr val="99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9" name="Google Shape;39;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0" name="Google Shape;40;p9"/>
          <p:cNvSpPr txBox="1"/>
          <p:nvPr>
            <p:ph type="title"/>
          </p:nvPr>
        </p:nvSpPr>
        <p:spPr>
          <a:xfrm>
            <a:off x="265500" y="1181700"/>
            <a:ext cx="4045200" cy="1533600"/>
          </a:xfrm>
          <a:prstGeom prst="rect">
            <a:avLst/>
          </a:prstGeom>
        </p:spPr>
        <p:txBody>
          <a:bodyPr anchorCtr="0" anchor="b" bIns="91425" lIns="91425" spcFirstLastPara="1" rIns="91425" wrap="square" tIns="91425">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41" name="Google Shape;41;p9"/>
          <p:cNvSpPr txBox="1"/>
          <p:nvPr>
            <p:ph idx="1" type="subTitle"/>
          </p:nvPr>
        </p:nvSpPr>
        <p:spPr>
          <a:xfrm>
            <a:off x="265500" y="27690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2" name="Google Shape;42;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43" name="Google Shape;43;p9"/>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4" name="Shape 44"/>
        <p:cNvGrpSpPr/>
        <p:nvPr/>
      </p:nvGrpSpPr>
      <p:grpSpPr>
        <a:xfrm>
          <a:off x="0" y="0"/>
          <a:ext cx="0" cy="0"/>
          <a:chOff x="0" y="0"/>
          <a:chExt cx="0" cy="0"/>
        </a:xfrm>
      </p:grpSpPr>
      <p:sp>
        <p:nvSpPr>
          <p:cNvPr id="45" name="Google Shape;45;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2100"/>
              <a:buNone/>
              <a:defRPr sz="2100"/>
            </a:lvl1pPr>
          </a:lstStyle>
          <a:p/>
        </p:txBody>
      </p:sp>
      <p:sp>
        <p:nvSpPr>
          <p:cNvPr id="46" name="Google Shape;46;p10"/>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plum">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6234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1pPr>
            <a:lvl2pPr lvl="1">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2pPr>
            <a:lvl3pPr lvl="2">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3pPr>
            <a:lvl4pPr lvl="3">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4pPr>
            <a:lvl5pPr lvl="4">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5pPr>
            <a:lvl6pPr lvl="5">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6pPr>
            <a:lvl7pPr lvl="6">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7pPr>
            <a:lvl8pPr lvl="7">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8pPr>
            <a:lvl9pPr lvl="8">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lt2"/>
              </a:buClr>
              <a:buSzPts val="1800"/>
              <a:buFont typeface="Source Sans Pro"/>
              <a:buChar char="●"/>
              <a:defRPr sz="1800">
                <a:solidFill>
                  <a:schemeClr val="lt2"/>
                </a:solidFill>
                <a:latin typeface="Source Sans Pro"/>
                <a:ea typeface="Source Sans Pro"/>
                <a:cs typeface="Source Sans Pro"/>
                <a:sym typeface="Source Sans Pro"/>
              </a:defRPr>
            </a:lvl1pPr>
            <a:lvl2pPr indent="-317500" lvl="1" marL="914400">
              <a:lnSpc>
                <a:spcPct val="115000"/>
              </a:lnSpc>
              <a:spcBef>
                <a:spcPts val="0"/>
              </a:spcBef>
              <a:spcAft>
                <a:spcPts val="0"/>
              </a:spcAft>
              <a:buClr>
                <a:schemeClr val="lt2"/>
              </a:buClr>
              <a:buSzPts val="1400"/>
              <a:buFont typeface="Source Sans Pro"/>
              <a:buChar char="○"/>
              <a:defRPr>
                <a:solidFill>
                  <a:schemeClr val="lt2"/>
                </a:solidFill>
                <a:latin typeface="Source Sans Pro"/>
                <a:ea typeface="Source Sans Pro"/>
                <a:cs typeface="Source Sans Pro"/>
                <a:sym typeface="Source Sans Pro"/>
              </a:defRPr>
            </a:lvl2pPr>
            <a:lvl3pPr indent="-317500" lvl="2" marL="1371600">
              <a:lnSpc>
                <a:spcPct val="115000"/>
              </a:lnSpc>
              <a:spcBef>
                <a:spcPts val="0"/>
              </a:spcBef>
              <a:spcAft>
                <a:spcPts val="0"/>
              </a:spcAft>
              <a:buClr>
                <a:schemeClr val="lt2"/>
              </a:buClr>
              <a:buSzPts val="1400"/>
              <a:buFont typeface="Source Sans Pro"/>
              <a:buChar char="■"/>
              <a:defRPr>
                <a:solidFill>
                  <a:schemeClr val="lt2"/>
                </a:solidFill>
                <a:latin typeface="Source Sans Pro"/>
                <a:ea typeface="Source Sans Pro"/>
                <a:cs typeface="Source Sans Pro"/>
                <a:sym typeface="Source Sans Pro"/>
              </a:defRPr>
            </a:lvl3pPr>
            <a:lvl4pPr indent="-317500" lvl="3" marL="1828800">
              <a:lnSpc>
                <a:spcPct val="115000"/>
              </a:lnSpc>
              <a:spcBef>
                <a:spcPts val="0"/>
              </a:spcBef>
              <a:spcAft>
                <a:spcPts val="0"/>
              </a:spcAft>
              <a:buClr>
                <a:schemeClr val="lt2"/>
              </a:buClr>
              <a:buSzPts val="1400"/>
              <a:buFont typeface="Source Sans Pro"/>
              <a:buChar char="●"/>
              <a:defRPr>
                <a:solidFill>
                  <a:schemeClr val="lt2"/>
                </a:solidFill>
                <a:latin typeface="Source Sans Pro"/>
                <a:ea typeface="Source Sans Pro"/>
                <a:cs typeface="Source Sans Pro"/>
                <a:sym typeface="Source Sans Pro"/>
              </a:defRPr>
            </a:lvl4pPr>
            <a:lvl5pPr indent="-317500" lvl="4" marL="2286000">
              <a:lnSpc>
                <a:spcPct val="115000"/>
              </a:lnSpc>
              <a:spcBef>
                <a:spcPts val="0"/>
              </a:spcBef>
              <a:spcAft>
                <a:spcPts val="0"/>
              </a:spcAft>
              <a:buClr>
                <a:schemeClr val="lt2"/>
              </a:buClr>
              <a:buSzPts val="1400"/>
              <a:buFont typeface="Source Sans Pro"/>
              <a:buChar char="○"/>
              <a:defRPr>
                <a:solidFill>
                  <a:schemeClr val="lt2"/>
                </a:solidFill>
                <a:latin typeface="Source Sans Pro"/>
                <a:ea typeface="Source Sans Pro"/>
                <a:cs typeface="Source Sans Pro"/>
                <a:sym typeface="Source Sans Pro"/>
              </a:defRPr>
            </a:lvl5pPr>
            <a:lvl6pPr indent="-317500" lvl="5" marL="2743200">
              <a:lnSpc>
                <a:spcPct val="115000"/>
              </a:lnSpc>
              <a:spcBef>
                <a:spcPts val="0"/>
              </a:spcBef>
              <a:spcAft>
                <a:spcPts val="0"/>
              </a:spcAft>
              <a:buClr>
                <a:schemeClr val="lt2"/>
              </a:buClr>
              <a:buSzPts val="1400"/>
              <a:buFont typeface="Source Sans Pro"/>
              <a:buChar char="■"/>
              <a:defRPr>
                <a:solidFill>
                  <a:schemeClr val="lt2"/>
                </a:solidFill>
                <a:latin typeface="Source Sans Pro"/>
                <a:ea typeface="Source Sans Pro"/>
                <a:cs typeface="Source Sans Pro"/>
                <a:sym typeface="Source Sans Pro"/>
              </a:defRPr>
            </a:lvl6pPr>
            <a:lvl7pPr indent="-317500" lvl="6" marL="3200400">
              <a:lnSpc>
                <a:spcPct val="115000"/>
              </a:lnSpc>
              <a:spcBef>
                <a:spcPts val="0"/>
              </a:spcBef>
              <a:spcAft>
                <a:spcPts val="0"/>
              </a:spcAft>
              <a:buClr>
                <a:schemeClr val="lt2"/>
              </a:buClr>
              <a:buSzPts val="1400"/>
              <a:buFont typeface="Source Sans Pro"/>
              <a:buChar char="●"/>
              <a:defRPr>
                <a:solidFill>
                  <a:schemeClr val="lt2"/>
                </a:solidFill>
                <a:latin typeface="Source Sans Pro"/>
                <a:ea typeface="Source Sans Pro"/>
                <a:cs typeface="Source Sans Pro"/>
                <a:sym typeface="Source Sans Pro"/>
              </a:defRPr>
            </a:lvl7pPr>
            <a:lvl8pPr indent="-317500" lvl="7" marL="3657600">
              <a:lnSpc>
                <a:spcPct val="115000"/>
              </a:lnSpc>
              <a:spcBef>
                <a:spcPts val="0"/>
              </a:spcBef>
              <a:spcAft>
                <a:spcPts val="0"/>
              </a:spcAft>
              <a:buClr>
                <a:schemeClr val="lt2"/>
              </a:buClr>
              <a:buSzPts val="1400"/>
              <a:buFont typeface="Source Sans Pro"/>
              <a:buChar char="○"/>
              <a:defRPr>
                <a:solidFill>
                  <a:schemeClr val="lt2"/>
                </a:solidFill>
                <a:latin typeface="Source Sans Pro"/>
                <a:ea typeface="Source Sans Pro"/>
                <a:cs typeface="Source Sans Pro"/>
                <a:sym typeface="Source Sans Pro"/>
              </a:defRPr>
            </a:lvl8pPr>
            <a:lvl9pPr indent="-317500" lvl="8" marL="4114800">
              <a:lnSpc>
                <a:spcPct val="115000"/>
              </a:lnSpc>
              <a:spcBef>
                <a:spcPts val="0"/>
              </a:spcBef>
              <a:spcAft>
                <a:spcPts val="0"/>
              </a:spcAft>
              <a:buClr>
                <a:schemeClr val="lt2"/>
              </a:buClr>
              <a:buSzPts val="1400"/>
              <a:buFont typeface="Source Sans Pro"/>
              <a:buChar char="■"/>
              <a:defRPr>
                <a:solidFill>
                  <a:schemeClr val="lt2"/>
                </a:solidFill>
                <a:latin typeface="Source Sans Pro"/>
                <a:ea typeface="Source Sans Pro"/>
                <a:cs typeface="Source Sans Pro"/>
                <a:sym typeface="Source Sans Pro"/>
              </a:defRPr>
            </a:lvl9pPr>
          </a:lstStyle>
          <a:p/>
        </p:txBody>
      </p:sp>
      <p:sp>
        <p:nvSpPr>
          <p:cNvPr id="8" name="Google Shape;8;p1"/>
          <p:cNvSpPr txBox="1"/>
          <p:nvPr>
            <p:ph idx="12" type="sldNum"/>
          </p:nvPr>
        </p:nvSpPr>
        <p:spPr>
          <a:xfrm>
            <a:off x="8497999" y="4688759"/>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lt2"/>
                </a:solidFill>
                <a:latin typeface="Source Sans Pro"/>
                <a:ea typeface="Source Sans Pro"/>
                <a:cs typeface="Source Sans Pro"/>
                <a:sym typeface="Source Sans Pro"/>
              </a:defRPr>
            </a:lvl1pPr>
            <a:lvl2pPr lvl="1" algn="r">
              <a:buNone/>
              <a:defRPr sz="1000">
                <a:solidFill>
                  <a:schemeClr val="lt2"/>
                </a:solidFill>
                <a:latin typeface="Source Sans Pro"/>
                <a:ea typeface="Source Sans Pro"/>
                <a:cs typeface="Source Sans Pro"/>
                <a:sym typeface="Source Sans Pro"/>
              </a:defRPr>
            </a:lvl2pPr>
            <a:lvl3pPr lvl="2" algn="r">
              <a:buNone/>
              <a:defRPr sz="1000">
                <a:solidFill>
                  <a:schemeClr val="lt2"/>
                </a:solidFill>
                <a:latin typeface="Source Sans Pro"/>
                <a:ea typeface="Source Sans Pro"/>
                <a:cs typeface="Source Sans Pro"/>
                <a:sym typeface="Source Sans Pro"/>
              </a:defRPr>
            </a:lvl3pPr>
            <a:lvl4pPr lvl="3" algn="r">
              <a:buNone/>
              <a:defRPr sz="1000">
                <a:solidFill>
                  <a:schemeClr val="lt2"/>
                </a:solidFill>
                <a:latin typeface="Source Sans Pro"/>
                <a:ea typeface="Source Sans Pro"/>
                <a:cs typeface="Source Sans Pro"/>
                <a:sym typeface="Source Sans Pro"/>
              </a:defRPr>
            </a:lvl4pPr>
            <a:lvl5pPr lvl="4" algn="r">
              <a:buNone/>
              <a:defRPr sz="1000">
                <a:solidFill>
                  <a:schemeClr val="lt2"/>
                </a:solidFill>
                <a:latin typeface="Source Sans Pro"/>
                <a:ea typeface="Source Sans Pro"/>
                <a:cs typeface="Source Sans Pro"/>
                <a:sym typeface="Source Sans Pro"/>
              </a:defRPr>
            </a:lvl5pPr>
            <a:lvl6pPr lvl="5" algn="r">
              <a:buNone/>
              <a:defRPr sz="1000">
                <a:solidFill>
                  <a:schemeClr val="lt2"/>
                </a:solidFill>
                <a:latin typeface="Source Sans Pro"/>
                <a:ea typeface="Source Sans Pro"/>
                <a:cs typeface="Source Sans Pro"/>
                <a:sym typeface="Source Sans Pro"/>
              </a:defRPr>
            </a:lvl6pPr>
            <a:lvl7pPr lvl="6" algn="r">
              <a:buNone/>
              <a:defRPr sz="1000">
                <a:solidFill>
                  <a:schemeClr val="lt2"/>
                </a:solidFill>
                <a:latin typeface="Source Sans Pro"/>
                <a:ea typeface="Source Sans Pro"/>
                <a:cs typeface="Source Sans Pro"/>
                <a:sym typeface="Source Sans Pro"/>
              </a:defRPr>
            </a:lvl7pPr>
            <a:lvl8pPr lvl="7" algn="r">
              <a:buNone/>
              <a:defRPr sz="1000">
                <a:solidFill>
                  <a:schemeClr val="lt2"/>
                </a:solidFill>
                <a:latin typeface="Source Sans Pro"/>
                <a:ea typeface="Source Sans Pro"/>
                <a:cs typeface="Source Sans Pro"/>
                <a:sym typeface="Source Sans Pro"/>
              </a:defRPr>
            </a:lvl8pPr>
            <a:lvl9pPr lvl="8" algn="r">
              <a:buNone/>
              <a:defRPr sz="1000">
                <a:solidFill>
                  <a:schemeClr val="lt2"/>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9.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 Id="rId3" Type="http://schemas.openxmlformats.org/officeDocument/2006/relationships/image" Target="../media/image4.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 Id="rId3"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hyperlink" Target="mailto:kmborda@ncsu.edu" TargetMode="External"/><Relationship Id="rId4" Type="http://schemas.openxmlformats.org/officeDocument/2006/relationships/hyperlink" Target="mailto:mtleona2@ncsu.edu" TargetMode="External"/><Relationship Id="rId5" Type="http://schemas.openxmlformats.org/officeDocument/2006/relationships/image" Target="../media/image6.jpg"/><Relationship Id="rId6" Type="http://schemas.openxmlformats.org/officeDocument/2006/relationships/image" Target="../media/image1.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hyperlink" Target="https://sites.google.com/ncsu.edu/undergraduateresearchmodules/home?authuser=0"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 Id="rId3" Type="http://schemas.openxmlformats.org/officeDocument/2006/relationships/image" Target="../media/image8.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 Id="rId3"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 Id="rId3"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 name="Shape 57"/>
        <p:cNvGrpSpPr/>
        <p:nvPr/>
      </p:nvGrpSpPr>
      <p:grpSpPr>
        <a:xfrm>
          <a:off x="0" y="0"/>
          <a:ext cx="0" cy="0"/>
          <a:chOff x="0" y="0"/>
          <a:chExt cx="0" cy="0"/>
        </a:xfrm>
      </p:grpSpPr>
      <p:sp>
        <p:nvSpPr>
          <p:cNvPr id="58" name="Google Shape;58;p13"/>
          <p:cNvSpPr txBox="1"/>
          <p:nvPr>
            <p:ph type="ctrTitle"/>
          </p:nvPr>
        </p:nvSpPr>
        <p:spPr>
          <a:xfrm>
            <a:off x="359625" y="264475"/>
            <a:ext cx="8183700" cy="1473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SzPts val="990"/>
              <a:buNone/>
            </a:pPr>
            <a:r>
              <a:rPr lang="en" sz="3080"/>
              <a:t>Research Training for Undergraduate STEM Researchers, at Their </a:t>
            </a:r>
            <a:r>
              <a:rPr lang="en" sz="3080"/>
              <a:t>Convenience</a:t>
            </a:r>
            <a:endParaRPr sz="3080"/>
          </a:p>
        </p:txBody>
      </p:sp>
      <p:sp>
        <p:nvSpPr>
          <p:cNvPr id="59" name="Google Shape;59;p13"/>
          <p:cNvSpPr txBox="1"/>
          <p:nvPr>
            <p:ph idx="1" type="subTitle"/>
          </p:nvPr>
        </p:nvSpPr>
        <p:spPr>
          <a:xfrm>
            <a:off x="253325" y="1738075"/>
            <a:ext cx="8781900" cy="861000"/>
          </a:xfrm>
          <a:prstGeom prst="rect">
            <a:avLst/>
          </a:prstGeom>
        </p:spPr>
        <p:txBody>
          <a:bodyPr anchorCtr="0" anchor="t" bIns="91425" lIns="91425" spcFirstLastPara="1" rIns="91425" wrap="square" tIns="91425">
            <a:normAutofit/>
          </a:bodyPr>
          <a:lstStyle/>
          <a:p>
            <a:pPr indent="0" lvl="0" marL="0" rtl="0" algn="l">
              <a:lnSpc>
                <a:spcPct val="90000"/>
              </a:lnSpc>
              <a:spcBef>
                <a:spcPts val="0"/>
              </a:spcBef>
              <a:spcAft>
                <a:spcPts val="0"/>
              </a:spcAft>
              <a:buNone/>
            </a:pPr>
            <a:r>
              <a:rPr lang="en" sz="1800"/>
              <a:t>Kristy Borda (she/hers)  </a:t>
            </a:r>
            <a:r>
              <a:rPr lang="en" sz="1800"/>
              <a:t>Research Librarian for Sciences, Engineering, &amp; Biotechnology</a:t>
            </a:r>
            <a:endParaRPr sz="1800"/>
          </a:p>
          <a:p>
            <a:pPr indent="0" lvl="0" marL="0" rtl="0" algn="l">
              <a:lnSpc>
                <a:spcPct val="90000"/>
              </a:lnSpc>
              <a:spcBef>
                <a:spcPts val="0"/>
              </a:spcBef>
              <a:spcAft>
                <a:spcPts val="0"/>
              </a:spcAft>
              <a:buNone/>
            </a:pPr>
            <a:r>
              <a:rPr lang="en" sz="1800"/>
              <a:t>Michelle Leonard (she/hers)  </a:t>
            </a:r>
            <a:r>
              <a:rPr lang="en" sz="1800"/>
              <a:t>Research Librarian for Engineering </a:t>
            </a:r>
            <a:endParaRPr sz="1800"/>
          </a:p>
        </p:txBody>
      </p:sp>
      <p:pic>
        <p:nvPicPr>
          <p:cNvPr id="60" name="Google Shape;60;p13"/>
          <p:cNvPicPr preferRelativeResize="0"/>
          <p:nvPr/>
        </p:nvPicPr>
        <p:blipFill>
          <a:blip r:embed="rId3">
            <a:alphaModFix/>
          </a:blip>
          <a:stretch>
            <a:fillRect/>
          </a:stretch>
        </p:blipFill>
        <p:spPr>
          <a:xfrm>
            <a:off x="196900" y="4311175"/>
            <a:ext cx="3980651" cy="542175"/>
          </a:xfrm>
          <a:prstGeom prst="rect">
            <a:avLst/>
          </a:prstGeom>
          <a:noFill/>
          <a:ln>
            <a:noFill/>
          </a:ln>
        </p:spPr>
      </p:pic>
      <p:pic>
        <p:nvPicPr>
          <p:cNvPr descr="2013JG10.515.jpg&#10;Image of Hunt Library on NC State University's Centennial Campus at sunset" id="61" name="Google Shape;61;p13" title="James B. Hunt Library at sunset"/>
          <p:cNvPicPr preferRelativeResize="0"/>
          <p:nvPr/>
        </p:nvPicPr>
        <p:blipFill rotWithShape="1">
          <a:blip r:embed="rId4">
            <a:alphaModFix/>
          </a:blip>
          <a:srcRect b="6916" l="3972" r="5118" t="0"/>
          <a:stretch/>
        </p:blipFill>
        <p:spPr>
          <a:xfrm>
            <a:off x="5793750" y="3328425"/>
            <a:ext cx="2726544" cy="1533662"/>
          </a:xfrm>
          <a:prstGeom prst="rect">
            <a:avLst/>
          </a:prstGeom>
          <a:noFill/>
          <a:ln>
            <a:noFill/>
          </a:ln>
        </p:spPr>
      </p:pic>
      <p:sp>
        <p:nvSpPr>
          <p:cNvPr id="62" name="Google Shape;62;p13"/>
          <p:cNvSpPr txBox="1"/>
          <p:nvPr/>
        </p:nvSpPr>
        <p:spPr>
          <a:xfrm>
            <a:off x="6767263" y="3389250"/>
            <a:ext cx="1902300" cy="769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2"/>
              </a:buClr>
              <a:buSzPts val="1100"/>
              <a:buFont typeface="Arial"/>
              <a:buNone/>
            </a:pPr>
            <a:r>
              <a:rPr lang="en">
                <a:solidFill>
                  <a:schemeClr val="lt1"/>
                </a:solidFill>
                <a:latin typeface="Source Sans Pro"/>
                <a:ea typeface="Source Sans Pro"/>
                <a:cs typeface="Source Sans Pro"/>
                <a:sym typeface="Source Sans Pro"/>
              </a:rPr>
              <a:t>James B. Hunt Library</a:t>
            </a:r>
            <a:endParaRPr>
              <a:solidFill>
                <a:schemeClr val="lt1"/>
              </a:solidFill>
              <a:latin typeface="Source Sans Pro"/>
              <a:ea typeface="Source Sans Pro"/>
              <a:cs typeface="Source Sans Pro"/>
              <a:sym typeface="Source Sans Pro"/>
            </a:endParaRPr>
          </a:p>
          <a:p>
            <a:pPr indent="0" lvl="0" marL="0" rtl="0" algn="l">
              <a:spcBef>
                <a:spcPts val="0"/>
              </a:spcBef>
              <a:spcAft>
                <a:spcPts val="0"/>
              </a:spcAft>
              <a:buClr>
                <a:schemeClr val="dk2"/>
              </a:buClr>
              <a:buSzPts val="1100"/>
              <a:buFont typeface="Arial"/>
              <a:buNone/>
            </a:pPr>
            <a:r>
              <a:rPr lang="en" sz="1000">
                <a:solidFill>
                  <a:schemeClr val="lt1"/>
                </a:solidFill>
                <a:latin typeface="Source Sans Pro"/>
                <a:ea typeface="Source Sans Pro"/>
                <a:cs typeface="Source Sans Pro"/>
                <a:sym typeface="Source Sans Pro"/>
              </a:rPr>
              <a:t>Centennial Campus</a:t>
            </a:r>
            <a:endParaRPr sz="1000">
              <a:solidFill>
                <a:schemeClr val="lt1"/>
              </a:solidFill>
              <a:latin typeface="Source Sans Pro"/>
              <a:ea typeface="Source Sans Pro"/>
              <a:cs typeface="Source Sans Pro"/>
              <a:sym typeface="Source Sans Pro"/>
            </a:endParaRPr>
          </a:p>
          <a:p>
            <a:pPr indent="0" lvl="0" marL="0" rtl="0" algn="l">
              <a:spcBef>
                <a:spcPts val="0"/>
              </a:spcBef>
              <a:spcAft>
                <a:spcPts val="0"/>
              </a:spcAft>
              <a:buNone/>
            </a:pPr>
            <a:r>
              <a:t/>
            </a:r>
            <a:endParaRPr>
              <a:latin typeface="Source Sans Pro"/>
              <a:ea typeface="Source Sans Pro"/>
              <a:cs typeface="Source Sans Pro"/>
              <a:sym typeface="Source Sans Pro"/>
            </a:endParaRPr>
          </a:p>
        </p:txBody>
      </p:sp>
      <p:sp>
        <p:nvSpPr>
          <p:cNvPr id="63" name="Google Shape;63;p13"/>
          <p:cNvSpPr txBox="1"/>
          <p:nvPr/>
        </p:nvSpPr>
        <p:spPr>
          <a:xfrm>
            <a:off x="253325" y="3328425"/>
            <a:ext cx="33810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latin typeface="Source Sans Pro"/>
                <a:ea typeface="Source Sans Pro"/>
                <a:cs typeface="Source Sans Pro"/>
                <a:sym typeface="Source Sans Pro"/>
              </a:rPr>
              <a:t>North Carolina State University</a:t>
            </a:r>
            <a:endParaRPr sz="1800">
              <a:latin typeface="Source Sans Pro"/>
              <a:ea typeface="Source Sans Pro"/>
              <a:cs typeface="Source Sans Pro"/>
              <a:sym typeface="Source Sans Pro"/>
            </a:endParaRPr>
          </a:p>
          <a:p>
            <a:pPr indent="0" lvl="0" marL="0" rtl="0" algn="l">
              <a:spcBef>
                <a:spcPts val="0"/>
              </a:spcBef>
              <a:spcAft>
                <a:spcPts val="0"/>
              </a:spcAft>
              <a:buNone/>
            </a:pPr>
            <a:r>
              <a:rPr lang="en" sz="1800">
                <a:latin typeface="Source Sans Pro"/>
                <a:ea typeface="Source Sans Pro"/>
                <a:cs typeface="Source Sans Pro"/>
                <a:sym typeface="Source Sans Pro"/>
              </a:rPr>
              <a:t>Raleigh, NC</a:t>
            </a:r>
            <a:endParaRPr sz="1800">
              <a:latin typeface="Source Sans Pro"/>
              <a:ea typeface="Source Sans Pro"/>
              <a:cs typeface="Source Sans Pro"/>
              <a:sym typeface="Source Sans Pr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22"/>
          <p:cNvSpPr txBox="1"/>
          <p:nvPr>
            <p:ph type="title"/>
          </p:nvPr>
        </p:nvSpPr>
        <p:spPr>
          <a:xfrm>
            <a:off x="490250" y="526350"/>
            <a:ext cx="8220300" cy="4090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sz="5300"/>
              <a:t>29 certificates earned</a:t>
            </a:r>
            <a:endParaRPr sz="5300"/>
          </a:p>
          <a:p>
            <a:pPr indent="0" lvl="0" marL="0" rtl="0" algn="ctr">
              <a:spcBef>
                <a:spcPts val="0"/>
              </a:spcBef>
              <a:spcAft>
                <a:spcPts val="0"/>
              </a:spcAft>
              <a:buNone/>
            </a:pPr>
            <a:r>
              <a:rPr lang="en" sz="3400"/>
              <a:t>(27 of those were in summer 2021)</a:t>
            </a:r>
            <a:endParaRPr sz="3400"/>
          </a:p>
          <a:p>
            <a:pPr indent="0" lvl="0" marL="0" rtl="0" algn="l">
              <a:spcBef>
                <a:spcPts val="0"/>
              </a:spcBef>
              <a:spcAft>
                <a:spcPts val="0"/>
              </a:spcAft>
              <a:buNone/>
            </a:pPr>
            <a:r>
              <a:t/>
            </a:r>
            <a:endParaRPr sz="53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23"/>
          <p:cNvSpPr txBox="1"/>
          <p:nvPr>
            <p:ph type="title"/>
          </p:nvPr>
        </p:nvSpPr>
        <p:spPr>
          <a:xfrm>
            <a:off x="265500" y="1181700"/>
            <a:ext cx="4045200" cy="1533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Feedback </a:t>
            </a:r>
            <a:endParaRPr/>
          </a:p>
        </p:txBody>
      </p:sp>
      <p:sp>
        <p:nvSpPr>
          <p:cNvPr id="132" name="Google Shape;132;p23"/>
          <p:cNvSpPr txBox="1"/>
          <p:nvPr>
            <p:ph idx="1" type="subTitle"/>
          </p:nvPr>
        </p:nvSpPr>
        <p:spPr>
          <a:xfrm>
            <a:off x="265500" y="2769001"/>
            <a:ext cx="4045200" cy="13455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from faculty </a:t>
            </a:r>
            <a:endParaRPr/>
          </a:p>
        </p:txBody>
      </p:sp>
      <p:sp>
        <p:nvSpPr>
          <p:cNvPr id="133" name="Google Shape;133;p23"/>
          <p:cNvSpPr txBox="1"/>
          <p:nvPr>
            <p:ph idx="2" type="body"/>
          </p:nvPr>
        </p:nvSpPr>
        <p:spPr>
          <a:xfrm>
            <a:off x="4939500" y="648000"/>
            <a:ext cx="3837000" cy="36951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b="1" lang="en" sz="1600"/>
              <a:t>“It captures everything that a new researcher would need to know." </a:t>
            </a:r>
            <a:endParaRPr b="1" sz="1600"/>
          </a:p>
          <a:p>
            <a:pPr indent="0" lvl="0" marL="0" rtl="0" algn="l">
              <a:spcBef>
                <a:spcPts val="0"/>
              </a:spcBef>
              <a:spcAft>
                <a:spcPts val="0"/>
              </a:spcAft>
              <a:buNone/>
            </a:pPr>
            <a:r>
              <a:rPr lang="en" sz="1000"/>
              <a:t>Dr. Kanton Reynolds, Park Faculty Scholar and ISE Director of Undergraduate Programs</a:t>
            </a:r>
            <a:endParaRPr sz="1000"/>
          </a:p>
          <a:p>
            <a:pPr indent="0" lvl="0" marL="0" rtl="0" algn="l">
              <a:spcBef>
                <a:spcPts val="0"/>
              </a:spcBef>
              <a:spcAft>
                <a:spcPts val="0"/>
              </a:spcAft>
              <a:buNone/>
            </a:pPr>
            <a:r>
              <a:t/>
            </a:r>
            <a:endParaRPr sz="1200"/>
          </a:p>
          <a:p>
            <a:pPr indent="0" lvl="0" marL="0" rtl="0" algn="l">
              <a:spcBef>
                <a:spcPts val="0"/>
              </a:spcBef>
              <a:spcAft>
                <a:spcPts val="0"/>
              </a:spcAft>
              <a:buNone/>
            </a:pPr>
            <a:r>
              <a:rPr b="1" lang="en" sz="1600"/>
              <a:t>“The Undergraduate Researcher Library Skills modules look like a fantastic resource. I will definitely share it with undergraduate research assistants in my department. ” </a:t>
            </a:r>
            <a:endParaRPr b="1" sz="1600"/>
          </a:p>
          <a:p>
            <a:pPr indent="0" lvl="0" marL="0" rtl="0" algn="l">
              <a:spcBef>
                <a:spcPts val="0"/>
              </a:spcBef>
              <a:spcAft>
                <a:spcPts val="0"/>
              </a:spcAft>
              <a:buNone/>
            </a:pPr>
            <a:r>
              <a:rPr lang="en" sz="1000"/>
              <a:t>Dr. Lucie Guertault,  Assistant Professor in Biological &amp; Agricultural Engineering</a:t>
            </a:r>
            <a:endParaRPr sz="1000"/>
          </a:p>
          <a:p>
            <a:pPr indent="0" lvl="0" marL="0" rtl="0" algn="l">
              <a:spcBef>
                <a:spcPts val="0"/>
              </a:spcBef>
              <a:spcAft>
                <a:spcPts val="0"/>
              </a:spcAft>
              <a:buNone/>
            </a:pPr>
            <a:r>
              <a:t/>
            </a:r>
            <a:endParaRPr sz="1200"/>
          </a:p>
          <a:p>
            <a:pPr indent="0" lvl="0" marL="0" rtl="0" algn="l">
              <a:spcBef>
                <a:spcPts val="0"/>
              </a:spcBef>
              <a:spcAft>
                <a:spcPts val="0"/>
              </a:spcAft>
              <a:buNone/>
            </a:pPr>
            <a:r>
              <a:rPr b="1" lang="en" sz="1600">
                <a:solidFill>
                  <a:srgbClr val="FFFFFF"/>
                </a:solidFill>
              </a:rPr>
              <a:t>“We'd like to direct entry-level grad students, in addition to our UG researchers, to these resources.” </a:t>
            </a:r>
            <a:endParaRPr b="1" sz="1600">
              <a:solidFill>
                <a:srgbClr val="FFFFFF"/>
              </a:solidFill>
            </a:endParaRPr>
          </a:p>
          <a:p>
            <a:pPr indent="0" lvl="0" marL="0" rtl="0" algn="l">
              <a:spcBef>
                <a:spcPts val="0"/>
              </a:spcBef>
              <a:spcAft>
                <a:spcPts val="0"/>
              </a:spcAft>
              <a:buNone/>
            </a:pPr>
            <a:r>
              <a:rPr lang="en" sz="1000">
                <a:solidFill>
                  <a:srgbClr val="FFFFFF"/>
                </a:solidFill>
              </a:rPr>
              <a:t>Dr. Ranji Ranjithan, CCEE Associate Head and Director of Graduate Programs</a:t>
            </a:r>
            <a:endParaRPr sz="1200">
              <a:solidFill>
                <a:srgbClr val="FFFFFF"/>
              </a:solidFill>
            </a:endParaRPr>
          </a:p>
          <a:p>
            <a:pPr indent="0" lvl="0" marL="0" rtl="0" algn="l">
              <a:spcBef>
                <a:spcPts val="0"/>
              </a:spcBef>
              <a:spcAft>
                <a:spcPts val="0"/>
              </a:spcAft>
              <a:buClr>
                <a:schemeClr val="dk2"/>
              </a:buClr>
              <a:buSzPts val="1100"/>
              <a:buFont typeface="Arial"/>
              <a:buNone/>
            </a:pPr>
            <a:r>
              <a:t/>
            </a:r>
            <a:endParaRPr sz="12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24"/>
          <p:cNvSpPr txBox="1"/>
          <p:nvPr>
            <p:ph type="title"/>
          </p:nvPr>
        </p:nvSpPr>
        <p:spPr>
          <a:xfrm>
            <a:off x="265500" y="1181700"/>
            <a:ext cx="4045200" cy="1533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Feedback</a:t>
            </a:r>
            <a:endParaRPr/>
          </a:p>
        </p:txBody>
      </p:sp>
      <p:sp>
        <p:nvSpPr>
          <p:cNvPr id="139" name="Google Shape;139;p24"/>
          <p:cNvSpPr txBox="1"/>
          <p:nvPr>
            <p:ph idx="1" type="subTitle"/>
          </p:nvPr>
        </p:nvSpPr>
        <p:spPr>
          <a:xfrm>
            <a:off x="265500" y="2769001"/>
            <a:ext cx="4045200" cy="13455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from students</a:t>
            </a:r>
            <a:endParaRPr/>
          </a:p>
        </p:txBody>
      </p:sp>
      <p:sp>
        <p:nvSpPr>
          <p:cNvPr id="140" name="Google Shape;140;p24"/>
          <p:cNvSpPr txBox="1"/>
          <p:nvPr>
            <p:ph idx="2" type="body"/>
          </p:nvPr>
        </p:nvSpPr>
        <p:spPr>
          <a:xfrm>
            <a:off x="4939500" y="648000"/>
            <a:ext cx="3837000" cy="36951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sz="1600"/>
              <a:t>“Before going through these modules, I was unaware of all the resources that are available to us for free. Now I know that there is help in case I need it.”</a:t>
            </a:r>
            <a:endParaRPr b="1" sz="1600"/>
          </a:p>
          <a:p>
            <a:pPr indent="0" lvl="0" marL="0" rtl="0" algn="l">
              <a:spcBef>
                <a:spcPts val="0"/>
              </a:spcBef>
              <a:spcAft>
                <a:spcPts val="0"/>
              </a:spcAft>
              <a:buNone/>
            </a:pPr>
            <a:r>
              <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rPr b="1" lang="en" sz="1600">
                <a:solidFill>
                  <a:srgbClr val="FFFFFF"/>
                </a:solidFill>
              </a:rPr>
              <a:t>“</a:t>
            </a:r>
            <a:r>
              <a:rPr b="1" lang="en" sz="1600">
                <a:solidFill>
                  <a:srgbClr val="FFFFFF"/>
                </a:solidFill>
              </a:rPr>
              <a:t>There is a vast amount of knowledge at student's fingertips, and I will definitely begin using this to the best of my ability.</a:t>
            </a:r>
            <a:r>
              <a:rPr b="1" lang="en" sz="1600">
                <a:solidFill>
                  <a:srgbClr val="FFFFFF"/>
                </a:solidFill>
              </a:rPr>
              <a:t>” </a:t>
            </a:r>
            <a:endParaRPr b="1" sz="1600">
              <a:solidFill>
                <a:srgbClr val="FFFFFF"/>
              </a:solidFill>
            </a:endParaRPr>
          </a:p>
          <a:p>
            <a:pPr indent="0" lvl="0" marL="0" rtl="0" algn="l">
              <a:spcBef>
                <a:spcPts val="0"/>
              </a:spcBef>
              <a:spcAft>
                <a:spcPts val="0"/>
              </a:spcAft>
              <a:buNone/>
            </a:pPr>
            <a:r>
              <a:t/>
            </a:r>
            <a:endParaRPr sz="1200">
              <a:solidFill>
                <a:srgbClr val="FFFFFF"/>
              </a:solidFill>
            </a:endParaRPr>
          </a:p>
          <a:p>
            <a:pPr indent="0" lvl="0" marL="0" rtl="0" algn="l">
              <a:spcBef>
                <a:spcPts val="0"/>
              </a:spcBef>
              <a:spcAft>
                <a:spcPts val="0"/>
              </a:spcAft>
              <a:buNone/>
            </a:pPr>
            <a:r>
              <a:t/>
            </a:r>
            <a:endParaRPr sz="1200">
              <a:solidFill>
                <a:srgbClr val="FFFFFF"/>
              </a:solidFill>
            </a:endParaRPr>
          </a:p>
          <a:p>
            <a:pPr indent="0" lvl="0" marL="0" rtl="0" algn="l">
              <a:spcBef>
                <a:spcPts val="0"/>
              </a:spcBef>
              <a:spcAft>
                <a:spcPts val="0"/>
              </a:spcAft>
              <a:buClr>
                <a:schemeClr val="dk2"/>
              </a:buClr>
              <a:buSzPts val="1100"/>
              <a:buFont typeface="Arial"/>
              <a:buNone/>
            </a:pPr>
            <a:r>
              <a:rPr b="1" lang="en" sz="1600"/>
              <a:t>“I had no idea that the Libraries offered so many resources! I wish that ALL students would learn more about it.”</a:t>
            </a:r>
            <a:endParaRPr sz="1200">
              <a:solidFill>
                <a:srgbClr val="FFFFFF"/>
              </a:solidFill>
            </a:endParaRPr>
          </a:p>
          <a:p>
            <a:pPr indent="0" lvl="0" marL="0" rtl="0" algn="l">
              <a:spcBef>
                <a:spcPts val="0"/>
              </a:spcBef>
              <a:spcAft>
                <a:spcPts val="0"/>
              </a:spcAft>
              <a:buNone/>
            </a:pPr>
            <a:r>
              <a:t/>
            </a:r>
            <a:endParaRPr sz="12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25"/>
          <p:cNvSpPr txBox="1"/>
          <p:nvPr>
            <p:ph type="title"/>
          </p:nvPr>
        </p:nvSpPr>
        <p:spPr>
          <a:xfrm>
            <a:off x="265500" y="572100"/>
            <a:ext cx="4045200" cy="1533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Partnerships </a:t>
            </a:r>
            <a:endParaRPr/>
          </a:p>
        </p:txBody>
      </p:sp>
      <p:sp>
        <p:nvSpPr>
          <p:cNvPr id="146" name="Google Shape;146;p25"/>
          <p:cNvSpPr txBox="1"/>
          <p:nvPr>
            <p:ph idx="2" type="body"/>
          </p:nvPr>
        </p:nvSpPr>
        <p:spPr>
          <a:xfrm>
            <a:off x="4939500" y="495600"/>
            <a:ext cx="3837000" cy="3695100"/>
          </a:xfrm>
          <a:prstGeom prst="rect">
            <a:avLst/>
          </a:prstGeom>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rPr lang="en" sz="2000"/>
              <a:t>Required for REU programs in: </a:t>
            </a:r>
            <a:endParaRPr sz="2000"/>
          </a:p>
          <a:p>
            <a:pPr indent="-355600" lvl="1" marL="914400" rtl="0" algn="l">
              <a:lnSpc>
                <a:spcPct val="100000"/>
              </a:lnSpc>
              <a:spcBef>
                <a:spcPts val="1000"/>
              </a:spcBef>
              <a:spcAft>
                <a:spcPts val="0"/>
              </a:spcAft>
              <a:buSzPts val="2000"/>
              <a:buChar char="○"/>
            </a:pPr>
            <a:r>
              <a:rPr lang="en" sz="2000"/>
              <a:t>Biotechnology </a:t>
            </a:r>
            <a:endParaRPr sz="2000"/>
          </a:p>
          <a:p>
            <a:pPr indent="-355600" lvl="1" marL="914400" rtl="0" algn="l">
              <a:lnSpc>
                <a:spcPct val="100000"/>
              </a:lnSpc>
              <a:spcBef>
                <a:spcPts val="0"/>
              </a:spcBef>
              <a:spcAft>
                <a:spcPts val="0"/>
              </a:spcAft>
              <a:buSzPts val="2000"/>
              <a:buChar char="○"/>
            </a:pPr>
            <a:r>
              <a:rPr lang="en" sz="2000"/>
              <a:t>Industrial &amp; Systems Engineering </a:t>
            </a:r>
            <a:endParaRPr sz="2000"/>
          </a:p>
          <a:p>
            <a:pPr indent="-355600" lvl="1" marL="914400" rtl="0" algn="l">
              <a:lnSpc>
                <a:spcPct val="100000"/>
              </a:lnSpc>
              <a:spcBef>
                <a:spcPts val="0"/>
              </a:spcBef>
              <a:spcAft>
                <a:spcPts val="0"/>
              </a:spcAft>
              <a:buSzPts val="2000"/>
              <a:buChar char="○"/>
            </a:pPr>
            <a:r>
              <a:rPr lang="en" sz="2000"/>
              <a:t>Civil, Construction, &amp; Environmental Engineering</a:t>
            </a:r>
            <a:endParaRPr sz="2000"/>
          </a:p>
          <a:p>
            <a:pPr indent="-355600" lvl="1" marL="914400" rtl="0" algn="l">
              <a:lnSpc>
                <a:spcPct val="100000"/>
              </a:lnSpc>
              <a:spcBef>
                <a:spcPts val="0"/>
              </a:spcBef>
              <a:spcAft>
                <a:spcPts val="0"/>
              </a:spcAft>
              <a:buSzPts val="2000"/>
              <a:buChar char="○"/>
            </a:pPr>
            <a:r>
              <a:rPr lang="en" sz="2000"/>
              <a:t>Computer Science </a:t>
            </a:r>
            <a:endParaRPr sz="2000"/>
          </a:p>
          <a:p>
            <a:pPr indent="0" lvl="0" marL="0" rtl="0" algn="l">
              <a:lnSpc>
                <a:spcPct val="100000"/>
              </a:lnSpc>
              <a:spcBef>
                <a:spcPts val="1000"/>
              </a:spcBef>
              <a:spcAft>
                <a:spcPts val="0"/>
              </a:spcAft>
              <a:buNone/>
            </a:pPr>
            <a:r>
              <a:t/>
            </a:r>
            <a:endParaRPr sz="100"/>
          </a:p>
          <a:p>
            <a:pPr indent="0" lvl="0" marL="0" rtl="0" algn="l">
              <a:lnSpc>
                <a:spcPct val="100000"/>
              </a:lnSpc>
              <a:spcBef>
                <a:spcPts val="1000"/>
              </a:spcBef>
              <a:spcAft>
                <a:spcPts val="0"/>
              </a:spcAft>
              <a:buNone/>
            </a:pPr>
            <a:r>
              <a:rPr lang="en" sz="2000"/>
              <a:t>Unexpected implementations! </a:t>
            </a:r>
            <a:endParaRPr sz="2000"/>
          </a:p>
          <a:p>
            <a:pPr indent="-355600" lvl="1" marL="914400" rtl="0" algn="l">
              <a:lnSpc>
                <a:spcPct val="100000"/>
              </a:lnSpc>
              <a:spcBef>
                <a:spcPts val="1000"/>
              </a:spcBef>
              <a:spcAft>
                <a:spcPts val="0"/>
              </a:spcAft>
              <a:buSzPts val="2000"/>
              <a:buChar char="○"/>
            </a:pPr>
            <a:r>
              <a:rPr lang="en" sz="2000"/>
              <a:t>Graduate Writing Center Certificate </a:t>
            </a:r>
            <a:endParaRPr sz="2000"/>
          </a:p>
        </p:txBody>
      </p:sp>
      <p:pic>
        <p:nvPicPr>
          <p:cNvPr descr="A black and white illustration of a handshake between two people. Decorative purposes. " id="147" name="Google Shape;147;p25" title="Partnerships"/>
          <p:cNvPicPr preferRelativeResize="0"/>
          <p:nvPr/>
        </p:nvPicPr>
        <p:blipFill>
          <a:blip r:embed="rId3">
            <a:alphaModFix/>
          </a:blip>
          <a:stretch>
            <a:fillRect/>
          </a:stretch>
        </p:blipFill>
        <p:spPr>
          <a:xfrm>
            <a:off x="458250" y="2258100"/>
            <a:ext cx="3794389" cy="25806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26"/>
          <p:cNvSpPr txBox="1"/>
          <p:nvPr>
            <p:ph type="title"/>
          </p:nvPr>
        </p:nvSpPr>
        <p:spPr>
          <a:xfrm>
            <a:off x="265500" y="1181700"/>
            <a:ext cx="4045200" cy="1533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Future Plans </a:t>
            </a:r>
            <a:endParaRPr/>
          </a:p>
        </p:txBody>
      </p:sp>
      <p:sp>
        <p:nvSpPr>
          <p:cNvPr id="153" name="Google Shape;153;p26"/>
          <p:cNvSpPr txBox="1"/>
          <p:nvPr>
            <p:ph idx="1" type="subTitle"/>
          </p:nvPr>
        </p:nvSpPr>
        <p:spPr>
          <a:xfrm>
            <a:off x="265500" y="2769001"/>
            <a:ext cx="4045200" cy="13455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responding to feedback</a:t>
            </a:r>
            <a:endParaRPr/>
          </a:p>
        </p:txBody>
      </p:sp>
      <p:sp>
        <p:nvSpPr>
          <p:cNvPr id="154" name="Google Shape;154;p26"/>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 sz="2000"/>
              <a:t>Improvements to the website will include </a:t>
            </a:r>
            <a:endParaRPr sz="2000"/>
          </a:p>
          <a:p>
            <a:pPr indent="-355600" lvl="0" marL="457200" rtl="0" algn="l">
              <a:spcBef>
                <a:spcPts val="1200"/>
              </a:spcBef>
              <a:spcAft>
                <a:spcPts val="0"/>
              </a:spcAft>
              <a:buSzPts val="2000"/>
              <a:buChar char="●"/>
            </a:pPr>
            <a:r>
              <a:rPr lang="en" sz="2000"/>
              <a:t>Adding videos </a:t>
            </a:r>
            <a:endParaRPr sz="2000"/>
          </a:p>
          <a:p>
            <a:pPr indent="-355600" lvl="0" marL="457200" rtl="0" algn="l">
              <a:spcBef>
                <a:spcPts val="0"/>
              </a:spcBef>
              <a:spcAft>
                <a:spcPts val="0"/>
              </a:spcAft>
              <a:buSzPts val="2000"/>
              <a:buChar char="●"/>
            </a:pPr>
            <a:r>
              <a:rPr lang="en" sz="2000"/>
              <a:t>“Humanizing” the platform </a:t>
            </a:r>
            <a:endParaRPr sz="2000"/>
          </a:p>
          <a:p>
            <a:pPr indent="-355600" lvl="0" marL="457200" rtl="0" algn="l">
              <a:spcBef>
                <a:spcPts val="0"/>
              </a:spcBef>
              <a:spcAft>
                <a:spcPts val="0"/>
              </a:spcAft>
              <a:buSzPts val="2000"/>
              <a:buChar char="●"/>
            </a:pPr>
            <a:r>
              <a:rPr lang="en" sz="2000"/>
              <a:t>Improve accessibility &amp; universal design </a:t>
            </a:r>
            <a:endParaRPr sz="20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7"/>
          <p:cNvSpPr txBox="1"/>
          <p:nvPr>
            <p:ph type="title"/>
          </p:nvPr>
        </p:nvSpPr>
        <p:spPr>
          <a:xfrm>
            <a:off x="341700" y="495900"/>
            <a:ext cx="4045200" cy="1533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Future Plans </a:t>
            </a:r>
            <a:endParaRPr/>
          </a:p>
        </p:txBody>
      </p:sp>
      <p:sp>
        <p:nvSpPr>
          <p:cNvPr id="160" name="Google Shape;160;p27"/>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 sz="2000"/>
              <a:t>Full </a:t>
            </a:r>
            <a:r>
              <a:rPr lang="en" sz="2000"/>
              <a:t>launch in Fall 2021</a:t>
            </a:r>
            <a:endParaRPr sz="2000"/>
          </a:p>
          <a:p>
            <a:pPr indent="0" lvl="0" marL="457200" rtl="0" algn="l">
              <a:spcBef>
                <a:spcPts val="1200"/>
              </a:spcBef>
              <a:spcAft>
                <a:spcPts val="0"/>
              </a:spcAft>
              <a:buNone/>
            </a:pPr>
            <a:r>
              <a:t/>
            </a:r>
            <a:endParaRPr sz="900"/>
          </a:p>
          <a:p>
            <a:pPr indent="0" lvl="0" marL="0" rtl="0" algn="l">
              <a:spcBef>
                <a:spcPts val="1200"/>
              </a:spcBef>
              <a:spcAft>
                <a:spcPts val="1200"/>
              </a:spcAft>
              <a:buNone/>
            </a:pPr>
            <a:r>
              <a:rPr lang="en" sz="2000"/>
              <a:t>Continuous assessment &amp; improvement  </a:t>
            </a:r>
            <a:endParaRPr sz="2000"/>
          </a:p>
        </p:txBody>
      </p:sp>
      <p:pic>
        <p:nvPicPr>
          <p:cNvPr descr="A black and white line drawing of a person holding up binoculars to their face. Purely decorative. " id="161" name="Google Shape;161;p27" title="Future Plans"/>
          <p:cNvPicPr preferRelativeResize="0"/>
          <p:nvPr/>
        </p:nvPicPr>
        <p:blipFill>
          <a:blip r:embed="rId3">
            <a:alphaModFix/>
          </a:blip>
          <a:stretch>
            <a:fillRect/>
          </a:stretch>
        </p:blipFill>
        <p:spPr>
          <a:xfrm>
            <a:off x="695075" y="1748900"/>
            <a:ext cx="3281225" cy="328122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8"/>
          <p:cNvSpPr txBox="1"/>
          <p:nvPr>
            <p:ph type="title"/>
          </p:nvPr>
        </p:nvSpPr>
        <p:spPr>
          <a:xfrm>
            <a:off x="490250" y="526350"/>
            <a:ext cx="5604000" cy="4090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
              <a:t>Questions?</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29"/>
          <p:cNvSpPr txBox="1"/>
          <p:nvPr>
            <p:ph type="title"/>
          </p:nvPr>
        </p:nvSpPr>
        <p:spPr>
          <a:xfrm>
            <a:off x="311700" y="292625"/>
            <a:ext cx="8520600" cy="623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Get in touch! </a:t>
            </a:r>
            <a:endParaRPr/>
          </a:p>
        </p:txBody>
      </p:sp>
      <p:sp>
        <p:nvSpPr>
          <p:cNvPr id="172" name="Google Shape;172;p29"/>
          <p:cNvSpPr txBox="1"/>
          <p:nvPr>
            <p:ph idx="1" type="body"/>
          </p:nvPr>
        </p:nvSpPr>
        <p:spPr>
          <a:xfrm>
            <a:off x="1333525" y="3081300"/>
            <a:ext cx="3021000" cy="1487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a:solidFill>
                  <a:schemeClr val="dk2"/>
                </a:solidFill>
              </a:rPr>
              <a:t>Kristy Borda</a:t>
            </a:r>
            <a:endParaRPr b="1">
              <a:solidFill>
                <a:schemeClr val="dk2"/>
              </a:solidFill>
            </a:endParaRPr>
          </a:p>
          <a:p>
            <a:pPr indent="0" lvl="0" marL="0" rtl="0" algn="l">
              <a:spcBef>
                <a:spcPts val="1200"/>
              </a:spcBef>
              <a:spcAft>
                <a:spcPts val="0"/>
              </a:spcAft>
              <a:buNone/>
            </a:pPr>
            <a:r>
              <a:rPr lang="en">
                <a:solidFill>
                  <a:schemeClr val="dk2"/>
                </a:solidFill>
              </a:rPr>
              <a:t>Research Librarian for Sciences, Engineering, &amp; Biotechnology</a:t>
            </a:r>
            <a:endParaRPr>
              <a:solidFill>
                <a:schemeClr val="dk2"/>
              </a:solidFill>
            </a:endParaRPr>
          </a:p>
          <a:p>
            <a:pPr indent="0" lvl="0" marL="0" rtl="0" algn="l">
              <a:spcBef>
                <a:spcPts val="1200"/>
              </a:spcBef>
              <a:spcAft>
                <a:spcPts val="1200"/>
              </a:spcAft>
              <a:buNone/>
            </a:pPr>
            <a:r>
              <a:rPr lang="en" u="sng">
                <a:solidFill>
                  <a:schemeClr val="hlink"/>
                </a:solidFill>
                <a:hlinkClick r:id="rId3"/>
              </a:rPr>
              <a:t>kmborda@ncsu.edu</a:t>
            </a:r>
            <a:endParaRPr>
              <a:solidFill>
                <a:schemeClr val="dk2"/>
              </a:solidFill>
            </a:endParaRPr>
          </a:p>
        </p:txBody>
      </p:sp>
      <p:sp>
        <p:nvSpPr>
          <p:cNvPr id="173" name="Google Shape;173;p29"/>
          <p:cNvSpPr txBox="1"/>
          <p:nvPr>
            <p:ph idx="2" type="body"/>
          </p:nvPr>
        </p:nvSpPr>
        <p:spPr>
          <a:xfrm>
            <a:off x="4572000" y="3113150"/>
            <a:ext cx="2538600" cy="1487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a:solidFill>
                  <a:schemeClr val="dk2"/>
                </a:solidFill>
              </a:rPr>
              <a:t>Michelle Leonard</a:t>
            </a:r>
            <a:endParaRPr b="1">
              <a:solidFill>
                <a:schemeClr val="dk2"/>
              </a:solidFill>
            </a:endParaRPr>
          </a:p>
          <a:p>
            <a:pPr indent="0" lvl="0" marL="0" rtl="0" algn="l">
              <a:spcBef>
                <a:spcPts val="1200"/>
              </a:spcBef>
              <a:spcAft>
                <a:spcPts val="0"/>
              </a:spcAft>
              <a:buNone/>
            </a:pPr>
            <a:r>
              <a:rPr lang="en">
                <a:solidFill>
                  <a:schemeClr val="dk2"/>
                </a:solidFill>
              </a:rPr>
              <a:t>Research Librarian for Engineering</a:t>
            </a:r>
            <a:endParaRPr>
              <a:solidFill>
                <a:schemeClr val="dk2"/>
              </a:solidFill>
            </a:endParaRPr>
          </a:p>
          <a:p>
            <a:pPr indent="0" lvl="0" marL="0" rtl="0" algn="l">
              <a:spcBef>
                <a:spcPts val="1200"/>
              </a:spcBef>
              <a:spcAft>
                <a:spcPts val="1200"/>
              </a:spcAft>
              <a:buNone/>
            </a:pPr>
            <a:r>
              <a:rPr lang="en" u="sng">
                <a:solidFill>
                  <a:schemeClr val="hlink"/>
                </a:solidFill>
                <a:hlinkClick r:id="rId4"/>
              </a:rPr>
              <a:t>mtleona2@ncsu.edu</a:t>
            </a:r>
            <a:endParaRPr>
              <a:solidFill>
                <a:schemeClr val="dk2"/>
              </a:solidFill>
            </a:endParaRPr>
          </a:p>
        </p:txBody>
      </p:sp>
      <p:pic>
        <p:nvPicPr>
          <p:cNvPr id="174" name="Google Shape;174;p29"/>
          <p:cNvPicPr preferRelativeResize="0"/>
          <p:nvPr/>
        </p:nvPicPr>
        <p:blipFill>
          <a:blip r:embed="rId5">
            <a:alphaModFix/>
          </a:blip>
          <a:stretch>
            <a:fillRect/>
          </a:stretch>
        </p:blipFill>
        <p:spPr>
          <a:xfrm>
            <a:off x="1333524" y="1068424"/>
            <a:ext cx="1970326" cy="1970350"/>
          </a:xfrm>
          <a:prstGeom prst="rect">
            <a:avLst/>
          </a:prstGeom>
          <a:noFill/>
          <a:ln>
            <a:noFill/>
          </a:ln>
        </p:spPr>
      </p:pic>
      <p:pic>
        <p:nvPicPr>
          <p:cNvPr id="175" name="Google Shape;175;p29"/>
          <p:cNvPicPr preferRelativeResize="0"/>
          <p:nvPr/>
        </p:nvPicPr>
        <p:blipFill>
          <a:blip r:embed="rId6">
            <a:alphaModFix/>
          </a:blip>
          <a:stretch>
            <a:fillRect/>
          </a:stretch>
        </p:blipFill>
        <p:spPr>
          <a:xfrm>
            <a:off x="4653925" y="1068425"/>
            <a:ext cx="1970326" cy="1970326"/>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30"/>
          <p:cNvSpPr txBox="1"/>
          <p:nvPr>
            <p:ph type="title"/>
          </p:nvPr>
        </p:nvSpPr>
        <p:spPr>
          <a:xfrm>
            <a:off x="490250" y="526350"/>
            <a:ext cx="5604000" cy="4090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 u="sng">
                <a:hlinkClick r:id="rId3"/>
              </a:rPr>
              <a:t>Modules Link</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14"/>
          <p:cNvSpPr txBox="1"/>
          <p:nvPr>
            <p:ph idx="2" type="body"/>
          </p:nvPr>
        </p:nvSpPr>
        <p:spPr>
          <a:xfrm>
            <a:off x="4781450" y="132150"/>
            <a:ext cx="4124700" cy="1311600"/>
          </a:xfrm>
          <a:prstGeom prst="rect">
            <a:avLst/>
          </a:prstGeom>
        </p:spPr>
        <p:txBody>
          <a:bodyPr anchorCtr="0" anchor="ctr" bIns="91425" lIns="91425" spcFirstLastPara="1" rIns="91425" wrap="square" tIns="91425">
            <a:normAutofit/>
          </a:bodyPr>
          <a:lstStyle/>
          <a:p>
            <a:pPr indent="0" lvl="0" marL="0" rtl="0" algn="l">
              <a:spcBef>
                <a:spcPts val="0"/>
              </a:spcBef>
              <a:spcAft>
                <a:spcPts val="1200"/>
              </a:spcAft>
              <a:buNone/>
            </a:pPr>
            <a:r>
              <a:rPr b="1" lang="en" sz="3000">
                <a:latin typeface="Arial"/>
                <a:ea typeface="Arial"/>
                <a:cs typeface="Arial"/>
                <a:sym typeface="Arial"/>
              </a:rPr>
              <a:t>Leading Public R1 Research University</a:t>
            </a:r>
            <a:endParaRPr sz="3700"/>
          </a:p>
        </p:txBody>
      </p:sp>
      <p:sp>
        <p:nvSpPr>
          <p:cNvPr id="69" name="Google Shape;69;p14"/>
          <p:cNvSpPr txBox="1"/>
          <p:nvPr/>
        </p:nvSpPr>
        <p:spPr>
          <a:xfrm>
            <a:off x="2437725" y="2214975"/>
            <a:ext cx="18627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lt1"/>
                </a:solidFill>
                <a:latin typeface="Source Sans Pro"/>
                <a:ea typeface="Source Sans Pro"/>
                <a:cs typeface="Source Sans Pro"/>
                <a:sym typeface="Source Sans Pro"/>
              </a:rPr>
              <a:t>James B. Hunt Library</a:t>
            </a:r>
            <a:endParaRPr>
              <a:solidFill>
                <a:schemeClr val="lt1"/>
              </a:solidFill>
              <a:latin typeface="Source Sans Pro"/>
              <a:ea typeface="Source Sans Pro"/>
              <a:cs typeface="Source Sans Pro"/>
              <a:sym typeface="Source Sans Pro"/>
            </a:endParaRPr>
          </a:p>
          <a:p>
            <a:pPr indent="0" lvl="0" marL="0" rtl="0" algn="l">
              <a:spcBef>
                <a:spcPts val="0"/>
              </a:spcBef>
              <a:spcAft>
                <a:spcPts val="0"/>
              </a:spcAft>
              <a:buNone/>
            </a:pPr>
            <a:r>
              <a:rPr lang="en" sz="1000">
                <a:solidFill>
                  <a:schemeClr val="lt1"/>
                </a:solidFill>
                <a:latin typeface="Source Sans Pro"/>
                <a:ea typeface="Source Sans Pro"/>
                <a:cs typeface="Source Sans Pro"/>
                <a:sym typeface="Source Sans Pro"/>
              </a:rPr>
              <a:t>Centennial Campus</a:t>
            </a:r>
            <a:endParaRPr sz="1000">
              <a:solidFill>
                <a:schemeClr val="lt1"/>
              </a:solidFill>
              <a:latin typeface="Source Sans Pro"/>
              <a:ea typeface="Source Sans Pro"/>
              <a:cs typeface="Source Sans Pro"/>
              <a:sym typeface="Source Sans Pro"/>
            </a:endParaRPr>
          </a:p>
        </p:txBody>
      </p:sp>
      <p:pic>
        <p:nvPicPr>
          <p:cNvPr id="70" name="Google Shape;70;p14"/>
          <p:cNvPicPr preferRelativeResize="0"/>
          <p:nvPr/>
        </p:nvPicPr>
        <p:blipFill>
          <a:blip r:embed="rId3">
            <a:alphaModFix/>
          </a:blip>
          <a:stretch>
            <a:fillRect/>
          </a:stretch>
        </p:blipFill>
        <p:spPr>
          <a:xfrm>
            <a:off x="504312" y="1649425"/>
            <a:ext cx="3500026" cy="1685200"/>
          </a:xfrm>
          <a:prstGeom prst="rect">
            <a:avLst/>
          </a:prstGeom>
          <a:noFill/>
          <a:ln>
            <a:noFill/>
          </a:ln>
        </p:spPr>
      </p:pic>
      <p:sp>
        <p:nvSpPr>
          <p:cNvPr id="71" name="Google Shape;71;p14"/>
          <p:cNvSpPr txBox="1"/>
          <p:nvPr/>
        </p:nvSpPr>
        <p:spPr>
          <a:xfrm>
            <a:off x="4859300" y="1649425"/>
            <a:ext cx="3697200" cy="25704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lt1"/>
              </a:buClr>
              <a:buSzPts val="1800"/>
              <a:buFont typeface="Source Sans Pro"/>
              <a:buChar char="●"/>
            </a:pPr>
            <a:r>
              <a:rPr lang="en" sz="1800">
                <a:solidFill>
                  <a:schemeClr val="lt1"/>
                </a:solidFill>
                <a:latin typeface="Source Sans Pro"/>
                <a:ea typeface="Source Sans Pro"/>
                <a:cs typeface="Source Sans Pro"/>
                <a:sym typeface="Source Sans Pro"/>
              </a:rPr>
              <a:t>Powerhouse in science, technology, engineering and math</a:t>
            </a:r>
            <a:endParaRPr sz="1800">
              <a:solidFill>
                <a:schemeClr val="lt1"/>
              </a:solidFill>
              <a:latin typeface="Source Sans Pro"/>
              <a:ea typeface="Source Sans Pro"/>
              <a:cs typeface="Source Sans Pro"/>
              <a:sym typeface="Source Sans Pro"/>
            </a:endParaRPr>
          </a:p>
          <a:p>
            <a:pPr indent="0" lvl="0" marL="457200" rtl="0" algn="l">
              <a:spcBef>
                <a:spcPts val="0"/>
              </a:spcBef>
              <a:spcAft>
                <a:spcPts val="0"/>
              </a:spcAft>
              <a:buNone/>
            </a:pPr>
            <a:r>
              <a:t/>
            </a:r>
            <a:endParaRPr sz="1800">
              <a:solidFill>
                <a:schemeClr val="lt1"/>
              </a:solidFill>
              <a:latin typeface="Source Sans Pro"/>
              <a:ea typeface="Source Sans Pro"/>
              <a:cs typeface="Source Sans Pro"/>
              <a:sym typeface="Source Sans Pro"/>
            </a:endParaRPr>
          </a:p>
          <a:p>
            <a:pPr indent="-342900" lvl="0" marL="457200" rtl="0" algn="l">
              <a:spcBef>
                <a:spcPts val="0"/>
              </a:spcBef>
              <a:spcAft>
                <a:spcPts val="0"/>
              </a:spcAft>
              <a:buClr>
                <a:schemeClr val="lt1"/>
              </a:buClr>
              <a:buSzPts val="1800"/>
              <a:buFont typeface="Source Sans Pro"/>
              <a:buChar char="●"/>
            </a:pPr>
            <a:r>
              <a:rPr lang="en" sz="1800">
                <a:solidFill>
                  <a:schemeClr val="lt1"/>
                </a:solidFill>
                <a:latin typeface="Source Sans Pro"/>
                <a:ea typeface="Source Sans Pro"/>
                <a:cs typeface="Source Sans Pro"/>
                <a:sym typeface="Source Sans Pro"/>
              </a:rPr>
              <a:t>Multiple undergraduate research programs to support high-impact education experiences</a:t>
            </a:r>
            <a:endParaRPr sz="1800">
              <a:solidFill>
                <a:schemeClr val="lt1"/>
              </a:solidFill>
              <a:latin typeface="Source Sans Pro"/>
              <a:ea typeface="Source Sans Pro"/>
              <a:cs typeface="Source Sans Pro"/>
              <a:sym typeface="Source Sans Pro"/>
            </a:endParaRPr>
          </a:p>
          <a:p>
            <a:pPr indent="0" lvl="0" marL="0" rtl="0" algn="l">
              <a:spcBef>
                <a:spcPts val="0"/>
              </a:spcBef>
              <a:spcAft>
                <a:spcPts val="0"/>
              </a:spcAft>
              <a:buNone/>
            </a:pPr>
            <a:r>
              <a:t/>
            </a:r>
            <a:endParaRPr b="1" sz="1100">
              <a:solidFill>
                <a:schemeClr val="dk2"/>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15"/>
          <p:cNvSpPr txBox="1"/>
          <p:nvPr>
            <p:ph type="title"/>
          </p:nvPr>
        </p:nvSpPr>
        <p:spPr>
          <a:xfrm>
            <a:off x="265500" y="1181700"/>
            <a:ext cx="4045200" cy="1533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How the project started</a:t>
            </a:r>
            <a:endParaRPr/>
          </a:p>
        </p:txBody>
      </p:sp>
      <p:sp>
        <p:nvSpPr>
          <p:cNvPr id="77" name="Google Shape;77;p15"/>
          <p:cNvSpPr txBox="1"/>
          <p:nvPr>
            <p:ph idx="2" type="body"/>
          </p:nvPr>
        </p:nvSpPr>
        <p:spPr>
          <a:xfrm>
            <a:off x="4939500" y="717100"/>
            <a:ext cx="3837000" cy="4198200"/>
          </a:xfrm>
          <a:prstGeom prst="rect">
            <a:avLst/>
          </a:prstGeom>
        </p:spPr>
        <p:txBody>
          <a:bodyPr anchorCtr="0" anchor="ctr" bIns="91425" lIns="91425" spcFirstLastPara="1" rIns="91425" wrap="square" tIns="91425">
            <a:normAutofit/>
          </a:bodyPr>
          <a:lstStyle/>
          <a:p>
            <a:pPr indent="-342900" lvl="0" marL="457200" rtl="0" algn="l">
              <a:spcBef>
                <a:spcPts val="0"/>
              </a:spcBef>
              <a:spcAft>
                <a:spcPts val="0"/>
              </a:spcAft>
              <a:buSzPts val="1800"/>
              <a:buChar char="●"/>
            </a:pPr>
            <a:r>
              <a:rPr lang="en"/>
              <a:t>Invited faculty members across all nine engineering departments</a:t>
            </a:r>
            <a:endParaRPr/>
          </a:p>
          <a:p>
            <a:pPr indent="-336550" lvl="1" marL="914400" rtl="0" algn="l">
              <a:spcBef>
                <a:spcPts val="0"/>
              </a:spcBef>
              <a:spcAft>
                <a:spcPts val="0"/>
              </a:spcAft>
              <a:buSzPts val="1700"/>
              <a:buChar char="○"/>
            </a:pPr>
            <a:r>
              <a:rPr lang="en" sz="1700"/>
              <a:t>Zoom appointments</a:t>
            </a:r>
            <a:endParaRPr sz="1700"/>
          </a:p>
          <a:p>
            <a:pPr indent="-336550" lvl="1" marL="914400" rtl="0" algn="l">
              <a:spcBef>
                <a:spcPts val="0"/>
              </a:spcBef>
              <a:spcAft>
                <a:spcPts val="0"/>
              </a:spcAft>
              <a:buSzPts val="1700"/>
              <a:buChar char="○"/>
            </a:pPr>
            <a:r>
              <a:rPr lang="en" sz="1700"/>
              <a:t>Email</a:t>
            </a:r>
            <a:endParaRPr sz="1700"/>
          </a:p>
          <a:p>
            <a:pPr indent="-336550" lvl="1" marL="914400" rtl="0" algn="l">
              <a:spcBef>
                <a:spcPts val="0"/>
              </a:spcBef>
              <a:spcAft>
                <a:spcPts val="0"/>
              </a:spcAft>
              <a:buSzPts val="1700"/>
              <a:buChar char="○"/>
            </a:pPr>
            <a:r>
              <a:rPr lang="en" sz="1700"/>
              <a:t>Google forms</a:t>
            </a:r>
            <a:endParaRPr sz="1700"/>
          </a:p>
          <a:p>
            <a:pPr indent="-342900" lvl="0" marL="457200" rtl="0" algn="l">
              <a:spcBef>
                <a:spcPts val="0"/>
              </a:spcBef>
              <a:spcAft>
                <a:spcPts val="0"/>
              </a:spcAft>
              <a:buSzPts val="1800"/>
              <a:buChar char="●"/>
            </a:pPr>
            <a:r>
              <a:rPr lang="en"/>
              <a:t>Tremendous interest in our proposal</a:t>
            </a:r>
            <a:endParaRPr/>
          </a:p>
          <a:p>
            <a:pPr indent="-342900" lvl="0" marL="457200" rtl="0" algn="l">
              <a:spcBef>
                <a:spcPts val="0"/>
              </a:spcBef>
              <a:spcAft>
                <a:spcPts val="0"/>
              </a:spcAft>
              <a:buSzPts val="1800"/>
              <a:buChar char="●"/>
            </a:pPr>
            <a:r>
              <a:rPr lang="en"/>
              <a:t>Due to the pandemic, research had shifted out of university’s laboratories </a:t>
            </a:r>
            <a:endParaRPr/>
          </a:p>
        </p:txBody>
      </p:sp>
      <p:pic>
        <p:nvPicPr>
          <p:cNvPr descr="Black and white graphic showing a seedling at 5 stages of growth- undeground for stages 1 &amp; 2, emerging at 3, fully emerged at 4, growing at 5." id="78" name="Google Shape;78;p15" title="seedlings emerging"/>
          <p:cNvPicPr preferRelativeResize="0"/>
          <p:nvPr/>
        </p:nvPicPr>
        <p:blipFill>
          <a:blip r:embed="rId3">
            <a:alphaModFix/>
          </a:blip>
          <a:stretch>
            <a:fillRect/>
          </a:stretch>
        </p:blipFill>
        <p:spPr>
          <a:xfrm>
            <a:off x="954963" y="2763375"/>
            <a:ext cx="2666276" cy="1850500"/>
          </a:xfrm>
          <a:prstGeom prst="rect">
            <a:avLst/>
          </a:prstGeom>
          <a:noFill/>
          <a:ln>
            <a:noFill/>
          </a:ln>
        </p:spPr>
      </p:pic>
      <p:sp>
        <p:nvSpPr>
          <p:cNvPr id="79" name="Google Shape;79;p15"/>
          <p:cNvSpPr txBox="1"/>
          <p:nvPr/>
        </p:nvSpPr>
        <p:spPr>
          <a:xfrm>
            <a:off x="4924475" y="183000"/>
            <a:ext cx="39486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3000">
                <a:solidFill>
                  <a:schemeClr val="lt1"/>
                </a:solidFill>
              </a:rPr>
              <a:t>Our Listening Tour</a:t>
            </a:r>
            <a:endParaRPr b="1" sz="3000">
              <a:solidFill>
                <a:schemeClr val="lt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6"/>
          <p:cNvSpPr txBox="1"/>
          <p:nvPr>
            <p:ph type="title"/>
          </p:nvPr>
        </p:nvSpPr>
        <p:spPr>
          <a:xfrm>
            <a:off x="265500" y="1181700"/>
            <a:ext cx="4045200" cy="2208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Listening tour themes</a:t>
            </a:r>
            <a:endParaRPr/>
          </a:p>
        </p:txBody>
      </p:sp>
      <p:sp>
        <p:nvSpPr>
          <p:cNvPr id="85" name="Google Shape;85;p16"/>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t/>
            </a:r>
            <a:endParaRPr/>
          </a:p>
          <a:p>
            <a:pPr indent="-368300" lvl="0" marL="457200" rtl="0" algn="l">
              <a:spcBef>
                <a:spcPts val="1200"/>
              </a:spcBef>
              <a:spcAft>
                <a:spcPts val="0"/>
              </a:spcAft>
              <a:buSzPts val="2200"/>
              <a:buChar char="●"/>
            </a:pPr>
            <a:r>
              <a:rPr lang="en" sz="2200"/>
              <a:t>Library resources </a:t>
            </a:r>
            <a:endParaRPr sz="2200"/>
          </a:p>
          <a:p>
            <a:pPr indent="-368300" lvl="0" marL="457200" rtl="0" algn="l">
              <a:spcBef>
                <a:spcPts val="0"/>
              </a:spcBef>
              <a:spcAft>
                <a:spcPts val="0"/>
              </a:spcAft>
              <a:buSzPts val="2200"/>
              <a:buChar char="●"/>
            </a:pPr>
            <a:r>
              <a:rPr lang="en" sz="2200"/>
              <a:t>Information searching</a:t>
            </a:r>
            <a:endParaRPr sz="2200"/>
          </a:p>
          <a:p>
            <a:pPr indent="-368300" lvl="0" marL="457200" rtl="0" algn="l">
              <a:spcBef>
                <a:spcPts val="0"/>
              </a:spcBef>
              <a:spcAft>
                <a:spcPts val="0"/>
              </a:spcAft>
              <a:buSzPts val="2200"/>
              <a:buChar char="●"/>
            </a:pPr>
            <a:r>
              <a:rPr lang="en" sz="2200"/>
              <a:t>Literature reviews</a:t>
            </a:r>
            <a:endParaRPr sz="2200"/>
          </a:p>
          <a:p>
            <a:pPr indent="-368300" lvl="0" marL="457200" rtl="0" algn="l">
              <a:spcBef>
                <a:spcPts val="0"/>
              </a:spcBef>
              <a:spcAft>
                <a:spcPts val="0"/>
              </a:spcAft>
              <a:buSzPts val="2200"/>
              <a:buChar char="●"/>
            </a:pPr>
            <a:r>
              <a:rPr lang="en" sz="2200"/>
              <a:t>Synthesizing information</a:t>
            </a:r>
            <a:endParaRPr sz="2200"/>
          </a:p>
          <a:p>
            <a:pPr indent="-368300" lvl="0" marL="457200" rtl="0" algn="l">
              <a:spcBef>
                <a:spcPts val="0"/>
              </a:spcBef>
              <a:spcAft>
                <a:spcPts val="0"/>
              </a:spcAft>
              <a:buSzPts val="2200"/>
              <a:buChar char="●"/>
            </a:pPr>
            <a:r>
              <a:rPr lang="en" sz="2200"/>
              <a:t>Citation management</a:t>
            </a:r>
            <a:endParaRPr sz="2200"/>
          </a:p>
          <a:p>
            <a:pPr indent="-368300" lvl="0" marL="457200" rtl="0" algn="l">
              <a:spcBef>
                <a:spcPts val="0"/>
              </a:spcBef>
              <a:spcAft>
                <a:spcPts val="0"/>
              </a:spcAft>
              <a:buSzPts val="2200"/>
              <a:buChar char="●"/>
            </a:pPr>
            <a:r>
              <a:rPr lang="en" sz="2200"/>
              <a:t>Data and visualization skills</a:t>
            </a:r>
            <a:endParaRPr sz="2200"/>
          </a:p>
        </p:txBody>
      </p:sp>
      <p:sp>
        <p:nvSpPr>
          <p:cNvPr id="86" name="Google Shape;86;p16"/>
          <p:cNvSpPr txBox="1"/>
          <p:nvPr/>
        </p:nvSpPr>
        <p:spPr>
          <a:xfrm>
            <a:off x="4889850" y="370025"/>
            <a:ext cx="34914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3000">
                <a:solidFill>
                  <a:schemeClr val="lt1"/>
                </a:solidFill>
              </a:rPr>
              <a:t>Faculty Requests</a:t>
            </a:r>
            <a:endParaRPr b="1" sz="3000">
              <a:solidFill>
                <a:schemeClr val="lt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7"/>
          <p:cNvSpPr txBox="1"/>
          <p:nvPr>
            <p:ph type="title"/>
          </p:nvPr>
        </p:nvSpPr>
        <p:spPr>
          <a:xfrm>
            <a:off x="265500" y="1181700"/>
            <a:ext cx="4045200" cy="18693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Designing the Modules </a:t>
            </a:r>
            <a:endParaRPr/>
          </a:p>
        </p:txBody>
      </p:sp>
      <p:sp>
        <p:nvSpPr>
          <p:cNvPr id="92" name="Google Shape;92;p17"/>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p>
            <a:pPr indent="-355600" lvl="0" marL="457200" rtl="0" algn="l">
              <a:spcBef>
                <a:spcPts val="0"/>
              </a:spcBef>
              <a:spcAft>
                <a:spcPts val="0"/>
              </a:spcAft>
              <a:buSzPts val="2000"/>
              <a:buChar char="●"/>
            </a:pPr>
            <a:r>
              <a:rPr lang="en" sz="2000"/>
              <a:t>Introduction to Library Resources</a:t>
            </a:r>
            <a:endParaRPr sz="2000"/>
          </a:p>
          <a:p>
            <a:pPr indent="-355600" lvl="0" marL="457200" rtl="0" algn="l">
              <a:spcBef>
                <a:spcPts val="0"/>
              </a:spcBef>
              <a:spcAft>
                <a:spcPts val="0"/>
              </a:spcAft>
              <a:buSzPts val="2000"/>
              <a:buChar char="●"/>
            </a:pPr>
            <a:r>
              <a:rPr lang="en" sz="2000"/>
              <a:t>Searching the Literature</a:t>
            </a:r>
            <a:endParaRPr sz="2000"/>
          </a:p>
          <a:p>
            <a:pPr indent="-355600" lvl="0" marL="457200" rtl="0" algn="l">
              <a:spcBef>
                <a:spcPts val="0"/>
              </a:spcBef>
              <a:spcAft>
                <a:spcPts val="0"/>
              </a:spcAft>
              <a:buSzPts val="2000"/>
              <a:buChar char="●"/>
            </a:pPr>
            <a:r>
              <a:rPr lang="en" sz="2000"/>
              <a:t>Becoming a Member of the Scholarly Community</a:t>
            </a:r>
            <a:endParaRPr sz="2000"/>
          </a:p>
          <a:p>
            <a:pPr indent="-355600" lvl="0" marL="457200" rtl="0" algn="l">
              <a:spcBef>
                <a:spcPts val="0"/>
              </a:spcBef>
              <a:spcAft>
                <a:spcPts val="0"/>
              </a:spcAft>
              <a:buSzPts val="2000"/>
              <a:buChar char="●"/>
            </a:pPr>
            <a:r>
              <a:rPr lang="en" sz="2000"/>
              <a:t>Scientific Communication</a:t>
            </a:r>
            <a:endParaRPr sz="2000"/>
          </a:p>
          <a:p>
            <a:pPr indent="-355600" lvl="0" marL="457200" rtl="0" algn="l">
              <a:spcBef>
                <a:spcPts val="0"/>
              </a:spcBef>
              <a:spcAft>
                <a:spcPts val="0"/>
              </a:spcAft>
              <a:buSzPts val="2000"/>
              <a:buChar char="●"/>
            </a:pPr>
            <a:r>
              <a:rPr lang="en" sz="2000"/>
              <a:t>Patents and Standards</a:t>
            </a:r>
            <a:endParaRPr sz="2000"/>
          </a:p>
          <a:p>
            <a:pPr indent="-355600" lvl="0" marL="457200" rtl="0" algn="l">
              <a:spcBef>
                <a:spcPts val="0"/>
              </a:spcBef>
              <a:spcAft>
                <a:spcPts val="0"/>
              </a:spcAft>
              <a:buSzPts val="2000"/>
              <a:buChar char="●"/>
            </a:pPr>
            <a:r>
              <a:rPr lang="en" sz="2000"/>
              <a:t>Data and Visualization</a:t>
            </a:r>
            <a:endParaRPr sz="2000"/>
          </a:p>
        </p:txBody>
      </p:sp>
      <p:sp>
        <p:nvSpPr>
          <p:cNvPr id="93" name="Google Shape;93;p17"/>
          <p:cNvSpPr txBox="1"/>
          <p:nvPr/>
        </p:nvSpPr>
        <p:spPr>
          <a:xfrm>
            <a:off x="712700" y="3237925"/>
            <a:ext cx="3304200" cy="101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lt2"/>
                </a:solidFill>
                <a:latin typeface="Source Sans Pro"/>
                <a:ea typeface="Source Sans Pro"/>
                <a:cs typeface="Source Sans Pro"/>
                <a:sym typeface="Source Sans Pro"/>
              </a:rPr>
              <a:t>Sections include videos, downloadable resources, links, and assessments</a:t>
            </a:r>
            <a:endParaRPr sz="1800">
              <a:solidFill>
                <a:schemeClr val="lt2"/>
              </a:solidFill>
              <a:latin typeface="Source Sans Pro"/>
              <a:ea typeface="Source Sans Pro"/>
              <a:cs typeface="Source Sans Pro"/>
              <a:sym typeface="Source Sans Pro"/>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8"/>
          <p:cNvSpPr txBox="1"/>
          <p:nvPr>
            <p:ph type="title"/>
          </p:nvPr>
        </p:nvSpPr>
        <p:spPr>
          <a:xfrm>
            <a:off x="272425" y="273025"/>
            <a:ext cx="4045200" cy="9084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Our Website</a:t>
            </a:r>
            <a:endParaRPr/>
          </a:p>
        </p:txBody>
      </p:sp>
      <p:pic>
        <p:nvPicPr>
          <p:cNvPr id="99" name="Google Shape;99;p18"/>
          <p:cNvPicPr preferRelativeResize="0"/>
          <p:nvPr/>
        </p:nvPicPr>
        <p:blipFill>
          <a:blip r:embed="rId3">
            <a:alphaModFix/>
          </a:blip>
          <a:stretch>
            <a:fillRect/>
          </a:stretch>
        </p:blipFill>
        <p:spPr>
          <a:xfrm>
            <a:off x="5060875" y="273025"/>
            <a:ext cx="3685901" cy="4343401"/>
          </a:xfrm>
          <a:prstGeom prst="rect">
            <a:avLst/>
          </a:prstGeom>
          <a:noFill/>
          <a:ln>
            <a:noFill/>
          </a:ln>
        </p:spPr>
      </p:pic>
      <p:sp>
        <p:nvSpPr>
          <p:cNvPr id="100" name="Google Shape;100;p18"/>
          <p:cNvSpPr txBox="1"/>
          <p:nvPr/>
        </p:nvSpPr>
        <p:spPr>
          <a:xfrm>
            <a:off x="309625" y="1527900"/>
            <a:ext cx="4008000" cy="326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chemeClr val="lt2"/>
                </a:solidFill>
                <a:latin typeface="Source Sans Pro"/>
                <a:ea typeface="Source Sans Pro"/>
                <a:cs typeface="Source Sans Pro"/>
                <a:sym typeface="Source Sans Pro"/>
              </a:rPr>
              <a:t>Can be used in two ways:</a:t>
            </a:r>
            <a:endParaRPr sz="2000">
              <a:solidFill>
                <a:schemeClr val="lt2"/>
              </a:solidFill>
              <a:latin typeface="Source Sans Pro"/>
              <a:ea typeface="Source Sans Pro"/>
              <a:cs typeface="Source Sans Pro"/>
              <a:sym typeface="Source Sans Pro"/>
            </a:endParaRPr>
          </a:p>
          <a:p>
            <a:pPr indent="-355600" lvl="0" marL="457200" rtl="0" algn="l">
              <a:spcBef>
                <a:spcPts val="0"/>
              </a:spcBef>
              <a:spcAft>
                <a:spcPts val="0"/>
              </a:spcAft>
              <a:buClr>
                <a:schemeClr val="lt2"/>
              </a:buClr>
              <a:buSzPts val="2000"/>
              <a:buFont typeface="Source Sans Pro"/>
              <a:buChar char="●"/>
            </a:pPr>
            <a:r>
              <a:rPr lang="en" sz="2000">
                <a:solidFill>
                  <a:schemeClr val="lt2"/>
                </a:solidFill>
                <a:latin typeface="Source Sans Pro"/>
                <a:ea typeface="Source Sans Pro"/>
                <a:cs typeface="Source Sans Pro"/>
                <a:sym typeface="Source Sans Pro"/>
              </a:rPr>
              <a:t>Complete instructional series </a:t>
            </a:r>
            <a:endParaRPr sz="2000">
              <a:solidFill>
                <a:schemeClr val="lt2"/>
              </a:solidFill>
              <a:latin typeface="Source Sans Pro"/>
              <a:ea typeface="Source Sans Pro"/>
              <a:cs typeface="Source Sans Pro"/>
              <a:sym typeface="Source Sans Pro"/>
            </a:endParaRPr>
          </a:p>
          <a:p>
            <a:pPr indent="-355600" lvl="1" marL="914400" rtl="0" algn="l">
              <a:spcBef>
                <a:spcPts val="0"/>
              </a:spcBef>
              <a:spcAft>
                <a:spcPts val="0"/>
              </a:spcAft>
              <a:buClr>
                <a:schemeClr val="lt2"/>
              </a:buClr>
              <a:buSzPts val="2000"/>
              <a:buFont typeface="Source Sans Pro"/>
              <a:buChar char="○"/>
            </a:pPr>
            <a:r>
              <a:rPr lang="en" sz="2000">
                <a:solidFill>
                  <a:schemeClr val="lt2"/>
                </a:solidFill>
                <a:latin typeface="Source Sans Pro"/>
                <a:ea typeface="Source Sans Pro"/>
                <a:cs typeface="Source Sans Pro"/>
                <a:sym typeface="Source Sans Pro"/>
              </a:rPr>
              <a:t>Self-reported knowledge check at beginning/end</a:t>
            </a:r>
            <a:endParaRPr sz="2000">
              <a:solidFill>
                <a:schemeClr val="lt2"/>
              </a:solidFill>
              <a:latin typeface="Source Sans Pro"/>
              <a:ea typeface="Source Sans Pro"/>
              <a:cs typeface="Source Sans Pro"/>
              <a:sym typeface="Source Sans Pro"/>
            </a:endParaRPr>
          </a:p>
          <a:p>
            <a:pPr indent="-355600" lvl="1" marL="914400" rtl="0" algn="l">
              <a:spcBef>
                <a:spcPts val="0"/>
              </a:spcBef>
              <a:spcAft>
                <a:spcPts val="0"/>
              </a:spcAft>
              <a:buClr>
                <a:schemeClr val="lt2"/>
              </a:buClr>
              <a:buSzPts val="2000"/>
              <a:buFont typeface="Source Sans Pro"/>
              <a:buChar char="○"/>
            </a:pPr>
            <a:r>
              <a:rPr lang="en" sz="2000">
                <a:solidFill>
                  <a:schemeClr val="lt2"/>
                </a:solidFill>
                <a:latin typeface="Source Sans Pro"/>
                <a:ea typeface="Source Sans Pro"/>
                <a:cs typeface="Source Sans Pro"/>
                <a:sym typeface="Source Sans Pro"/>
              </a:rPr>
              <a:t>Assessments throughout</a:t>
            </a:r>
            <a:endParaRPr sz="2000">
              <a:solidFill>
                <a:schemeClr val="lt2"/>
              </a:solidFill>
              <a:latin typeface="Source Sans Pro"/>
              <a:ea typeface="Source Sans Pro"/>
              <a:cs typeface="Source Sans Pro"/>
              <a:sym typeface="Source Sans Pro"/>
            </a:endParaRPr>
          </a:p>
          <a:p>
            <a:pPr indent="-355600" lvl="1" marL="914400" rtl="0" algn="l">
              <a:spcBef>
                <a:spcPts val="0"/>
              </a:spcBef>
              <a:spcAft>
                <a:spcPts val="0"/>
              </a:spcAft>
              <a:buClr>
                <a:schemeClr val="lt2"/>
              </a:buClr>
              <a:buSzPts val="2000"/>
              <a:buFont typeface="Source Sans Pro"/>
              <a:buChar char="○"/>
            </a:pPr>
            <a:r>
              <a:rPr lang="en" sz="2000">
                <a:solidFill>
                  <a:schemeClr val="lt2"/>
                </a:solidFill>
                <a:latin typeface="Source Sans Pro"/>
                <a:ea typeface="Source Sans Pro"/>
                <a:cs typeface="Source Sans Pro"/>
                <a:sym typeface="Source Sans Pro"/>
              </a:rPr>
              <a:t>Final assessment</a:t>
            </a:r>
            <a:endParaRPr sz="2000">
              <a:solidFill>
                <a:schemeClr val="lt2"/>
              </a:solidFill>
              <a:latin typeface="Source Sans Pro"/>
              <a:ea typeface="Source Sans Pro"/>
              <a:cs typeface="Source Sans Pro"/>
              <a:sym typeface="Source Sans Pro"/>
            </a:endParaRPr>
          </a:p>
          <a:p>
            <a:pPr indent="0" lvl="0" marL="914400" rtl="0" algn="l">
              <a:spcBef>
                <a:spcPts val="0"/>
              </a:spcBef>
              <a:spcAft>
                <a:spcPts val="0"/>
              </a:spcAft>
              <a:buNone/>
            </a:pPr>
            <a:r>
              <a:t/>
            </a:r>
            <a:endParaRPr sz="2000">
              <a:solidFill>
                <a:schemeClr val="lt2"/>
              </a:solidFill>
              <a:latin typeface="Source Sans Pro"/>
              <a:ea typeface="Source Sans Pro"/>
              <a:cs typeface="Source Sans Pro"/>
              <a:sym typeface="Source Sans Pro"/>
            </a:endParaRPr>
          </a:p>
          <a:p>
            <a:pPr indent="-355600" lvl="0" marL="457200" rtl="0" algn="l">
              <a:spcBef>
                <a:spcPts val="0"/>
              </a:spcBef>
              <a:spcAft>
                <a:spcPts val="0"/>
              </a:spcAft>
              <a:buClr>
                <a:schemeClr val="lt2"/>
              </a:buClr>
              <a:buSzPts val="2000"/>
              <a:buFont typeface="Source Sans Pro"/>
              <a:buChar char="●"/>
            </a:pPr>
            <a:r>
              <a:rPr lang="en" sz="2000">
                <a:solidFill>
                  <a:schemeClr val="lt2"/>
                </a:solidFill>
                <a:latin typeface="Source Sans Pro"/>
                <a:ea typeface="Source Sans Pro"/>
                <a:cs typeface="Source Sans Pro"/>
                <a:sym typeface="Source Sans Pro"/>
              </a:rPr>
              <a:t>A learning scaffold we share with students for deeper or refresher learning</a:t>
            </a:r>
            <a:endParaRPr sz="2000">
              <a:solidFill>
                <a:schemeClr val="lt2"/>
              </a:solidFill>
              <a:latin typeface="Source Sans Pro"/>
              <a:ea typeface="Source Sans Pro"/>
              <a:cs typeface="Source Sans Pro"/>
              <a:sym typeface="Source Sans Pro"/>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9"/>
          <p:cNvSpPr txBox="1"/>
          <p:nvPr>
            <p:ph type="title"/>
          </p:nvPr>
        </p:nvSpPr>
        <p:spPr>
          <a:xfrm>
            <a:off x="265500" y="1181700"/>
            <a:ext cx="4045200" cy="1533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Searching for Literature</a:t>
            </a:r>
            <a:endParaRPr/>
          </a:p>
        </p:txBody>
      </p:sp>
      <p:sp>
        <p:nvSpPr>
          <p:cNvPr id="106" name="Google Shape;106;p19"/>
          <p:cNvSpPr txBox="1"/>
          <p:nvPr>
            <p:ph idx="1" type="subTitle"/>
          </p:nvPr>
        </p:nvSpPr>
        <p:spPr>
          <a:xfrm>
            <a:off x="265500" y="2769001"/>
            <a:ext cx="4045200" cy="13455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Snapshot of the types of topics covered</a:t>
            </a:r>
            <a:endParaRPr/>
          </a:p>
        </p:txBody>
      </p:sp>
      <p:pic>
        <p:nvPicPr>
          <p:cNvPr id="107" name="Google Shape;107;p19"/>
          <p:cNvPicPr preferRelativeResize="0"/>
          <p:nvPr/>
        </p:nvPicPr>
        <p:blipFill>
          <a:blip r:embed="rId3">
            <a:alphaModFix/>
          </a:blip>
          <a:stretch>
            <a:fillRect/>
          </a:stretch>
        </p:blipFill>
        <p:spPr>
          <a:xfrm>
            <a:off x="5197451" y="320925"/>
            <a:ext cx="3144725" cy="466350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20"/>
          <p:cNvSpPr txBox="1"/>
          <p:nvPr>
            <p:ph type="title"/>
          </p:nvPr>
        </p:nvSpPr>
        <p:spPr>
          <a:xfrm>
            <a:off x="265500" y="1181700"/>
            <a:ext cx="4045200" cy="15336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en"/>
              <a:t>Becoming a Member of the Scholarly Community</a:t>
            </a:r>
            <a:endParaRPr/>
          </a:p>
        </p:txBody>
      </p:sp>
      <p:sp>
        <p:nvSpPr>
          <p:cNvPr id="113" name="Google Shape;113;p20"/>
          <p:cNvSpPr txBox="1"/>
          <p:nvPr>
            <p:ph idx="1" type="subTitle"/>
          </p:nvPr>
        </p:nvSpPr>
        <p:spPr>
          <a:xfrm>
            <a:off x="265500" y="2769001"/>
            <a:ext cx="4045200" cy="13455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Clr>
                <a:schemeClr val="dk2"/>
              </a:buClr>
              <a:buSzPts val="1100"/>
              <a:buFont typeface="Arial"/>
              <a:buNone/>
            </a:pPr>
            <a:r>
              <a:rPr lang="en"/>
              <a:t>Snapshot of the types of topics covered</a:t>
            </a:r>
            <a:endParaRPr/>
          </a:p>
          <a:p>
            <a:pPr indent="0" lvl="0" marL="0" rtl="0" algn="ctr">
              <a:spcBef>
                <a:spcPts val="0"/>
              </a:spcBef>
              <a:spcAft>
                <a:spcPts val="0"/>
              </a:spcAft>
              <a:buNone/>
            </a:pPr>
            <a:r>
              <a:t/>
            </a:r>
            <a:endParaRPr/>
          </a:p>
        </p:txBody>
      </p:sp>
      <p:pic>
        <p:nvPicPr>
          <p:cNvPr id="114" name="Google Shape;114;p20"/>
          <p:cNvPicPr preferRelativeResize="0"/>
          <p:nvPr/>
        </p:nvPicPr>
        <p:blipFill>
          <a:blip r:embed="rId3">
            <a:alphaModFix/>
          </a:blip>
          <a:stretch>
            <a:fillRect/>
          </a:stretch>
        </p:blipFill>
        <p:spPr>
          <a:xfrm>
            <a:off x="5335325" y="455400"/>
            <a:ext cx="3208917" cy="398822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1"/>
          <p:cNvSpPr txBox="1"/>
          <p:nvPr>
            <p:ph type="title"/>
          </p:nvPr>
        </p:nvSpPr>
        <p:spPr>
          <a:xfrm>
            <a:off x="265500" y="1181700"/>
            <a:ext cx="4045200" cy="1533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Final Assessment</a:t>
            </a:r>
            <a:endParaRPr/>
          </a:p>
        </p:txBody>
      </p:sp>
      <p:sp>
        <p:nvSpPr>
          <p:cNvPr id="120" name="Google Shape;120;p21"/>
          <p:cNvSpPr txBox="1"/>
          <p:nvPr>
            <p:ph idx="1" type="subTitle"/>
          </p:nvPr>
        </p:nvSpPr>
        <p:spPr>
          <a:xfrm>
            <a:off x="265500" y="2769001"/>
            <a:ext cx="4045200" cy="13455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Certification</a:t>
            </a:r>
            <a:endParaRPr/>
          </a:p>
        </p:txBody>
      </p:sp>
      <p:pic>
        <p:nvPicPr>
          <p:cNvPr id="121" name="Google Shape;121;p21"/>
          <p:cNvPicPr preferRelativeResize="0"/>
          <p:nvPr/>
        </p:nvPicPr>
        <p:blipFill>
          <a:blip r:embed="rId3">
            <a:alphaModFix/>
          </a:blip>
          <a:stretch>
            <a:fillRect/>
          </a:stretch>
        </p:blipFill>
        <p:spPr>
          <a:xfrm>
            <a:off x="4818917" y="996100"/>
            <a:ext cx="4078171" cy="315130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Plum">
  <a:themeElements>
    <a:clrScheme name="Plum">
      <a:dk1>
        <a:srgbClr val="611BB8"/>
      </a:dk1>
      <a:lt1>
        <a:srgbClr val="FFFFFF"/>
      </a:lt1>
      <a:dk2>
        <a:srgbClr val="000000"/>
      </a:dk2>
      <a:lt2>
        <a:srgbClr val="7F7F7F"/>
      </a:lt2>
      <a:accent1>
        <a:srgbClr val="333333"/>
      </a:accent1>
      <a:accent2>
        <a:srgbClr val="5E2B97"/>
      </a:accent2>
      <a:accent3>
        <a:srgbClr val="7E57C2"/>
      </a:accent3>
      <a:accent4>
        <a:srgbClr val="C77025"/>
      </a:accent4>
      <a:accent5>
        <a:srgbClr val="009688"/>
      </a:accent5>
      <a:accent6>
        <a:srgbClr val="FFD600"/>
      </a:accent6>
      <a:hlink>
        <a:srgbClr val="009688"/>
      </a:hlink>
      <a:folHlink>
        <a:srgbClr val="00968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